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1" r:id="rId6"/>
    <p:sldId id="262" r:id="rId7"/>
    <p:sldId id="260" r:id="rId8"/>
    <p:sldId id="268" r:id="rId9"/>
    <p:sldId id="269" r:id="rId10"/>
    <p:sldId id="263" r:id="rId11"/>
    <p:sldId id="271" r:id="rId12"/>
    <p:sldId id="272" r:id="rId13"/>
    <p:sldId id="264" r:id="rId14"/>
    <p:sldId id="270" r:id="rId15"/>
    <p:sldId id="265" r:id="rId16"/>
    <p:sldId id="266" r:id="rId17"/>
    <p:sldId id="267"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4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 roundtripDataSignature="AMtx7mhbE9Kaj8sDOkr5ytbdjrt2tcqC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089A24-4F5C-400C-B19C-436DC3863A4B}">
  <a:tblStyle styleId="{E2089A24-4F5C-400C-B19C-436DC3863A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00" autoAdjust="0"/>
  </p:normalViewPr>
  <p:slideViewPr>
    <p:cSldViewPr snapToGrid="0">
      <p:cViewPr varScale="1">
        <p:scale>
          <a:sx n="101" d="100"/>
          <a:sy n="101" d="100"/>
        </p:scale>
        <p:origin x="1836" y="78"/>
      </p:cViewPr>
      <p:guideLst>
        <p:guide orient="horz" pos="1620"/>
        <p:guide pos="3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auge_(engineering)"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Gas_well" TargetMode="External"/><Relationship Id="rId4" Type="http://schemas.openxmlformats.org/officeDocument/2006/relationships/hyperlink" Target="https://en.wikipedia.org/wiki/Oil_wel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Parameters tuned: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n_estimators</a:t>
            </a:r>
            <a:r>
              <a:rPr lang="en-US" dirty="0"/>
              <a:t>': 522, '</a:t>
            </a:r>
            <a:r>
              <a:rPr lang="en-US" dirty="0" err="1"/>
              <a:t>min_samples_split</a:t>
            </a:r>
            <a:r>
              <a:rPr lang="en-US" dirty="0"/>
              <a:t>': 2, '</a:t>
            </a:r>
            <a:r>
              <a:rPr lang="en-US" dirty="0" err="1"/>
              <a:t>min_samples_leaf</a:t>
            </a:r>
            <a:r>
              <a:rPr lang="en-US" dirty="0"/>
              <a:t>': 2, '</a:t>
            </a:r>
            <a:r>
              <a:rPr lang="en-US" dirty="0" err="1"/>
              <a:t>max_features</a:t>
            </a:r>
            <a:r>
              <a:rPr lang="en-US" dirty="0"/>
              <a:t>': 'sqrt', '</a:t>
            </a:r>
            <a:r>
              <a:rPr lang="en-US" dirty="0" err="1"/>
              <a:t>max_depth</a:t>
            </a:r>
            <a:r>
              <a:rPr lang="en-US" dirty="0"/>
              <a:t>': 110, 'bootstrap': False}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N-estimators : </a:t>
            </a:r>
            <a:r>
              <a:rPr lang="en-US" sz="1200" b="0" i="0" u="none" strike="noStrike" cap="none" dirty="0">
                <a:solidFill>
                  <a:schemeClr val="dk1"/>
                </a:solidFill>
                <a:effectLst/>
                <a:latin typeface="Calibri"/>
                <a:ea typeface="Calibri"/>
                <a:cs typeface="Calibri"/>
                <a:sym typeface="Calibri"/>
              </a:rPr>
              <a:t>The number of trees in the forest.</a:t>
            </a:r>
          </a:p>
          <a:p>
            <a:r>
              <a:rPr lang="en-US" b="1" dirty="0" err="1">
                <a:effectLst/>
              </a:rPr>
              <a:t>max_depth</a:t>
            </a:r>
            <a:r>
              <a:rPr lang="en-US" i="1" dirty="0" err="1">
                <a:effectLst/>
              </a:rPr>
              <a:t>integer</a:t>
            </a:r>
            <a:r>
              <a:rPr lang="en-US" i="1" dirty="0">
                <a:effectLst/>
              </a:rPr>
              <a:t> or None, optional (default=None)</a:t>
            </a:r>
            <a:r>
              <a:rPr lang="en-US" dirty="0">
                <a:effectLst/>
              </a:rPr>
              <a:t>The maximum depth of the tree. If None, then nodes are expanded until all leaves are pure or until all leaves contain less than </a:t>
            </a:r>
            <a:r>
              <a:rPr lang="en-US" dirty="0" err="1">
                <a:effectLst/>
              </a:rPr>
              <a:t>min_samples_split</a:t>
            </a:r>
            <a:r>
              <a:rPr lang="en-US" dirty="0">
                <a:effectLst/>
              </a:rPr>
              <a:t> samples.</a:t>
            </a:r>
          </a:p>
          <a:p>
            <a:r>
              <a:rPr lang="en-US" b="1" dirty="0" err="1">
                <a:effectLst/>
              </a:rPr>
              <a:t>min_samples_split</a:t>
            </a:r>
            <a:r>
              <a:rPr lang="en-US" i="1" dirty="0" err="1">
                <a:effectLst/>
              </a:rPr>
              <a:t>int</a:t>
            </a:r>
            <a:r>
              <a:rPr lang="en-US" i="1" dirty="0">
                <a:effectLst/>
              </a:rPr>
              <a:t>, float, optional (default=2)</a:t>
            </a:r>
            <a:r>
              <a:rPr lang="en-US" dirty="0">
                <a:effectLst/>
              </a:rPr>
              <a:t>The minimum number of samples required to split an internal node:</a:t>
            </a:r>
          </a:p>
          <a:p>
            <a:r>
              <a:rPr lang="en-US" dirty="0">
                <a:effectLst/>
              </a:rPr>
              <a:t>If int, then consider </a:t>
            </a:r>
            <a:r>
              <a:rPr lang="en-US" dirty="0" err="1">
                <a:effectLst/>
              </a:rPr>
              <a:t>min_samples_split</a:t>
            </a:r>
            <a:r>
              <a:rPr lang="en-US" dirty="0">
                <a:effectLst/>
              </a:rPr>
              <a:t> as the minimum number.</a:t>
            </a:r>
          </a:p>
          <a:p>
            <a:r>
              <a:rPr lang="en-US" dirty="0">
                <a:effectLst/>
              </a:rPr>
              <a:t>If float, then </a:t>
            </a:r>
            <a:r>
              <a:rPr lang="en-US" dirty="0" err="1">
                <a:effectLst/>
              </a:rPr>
              <a:t>min_samples_split</a:t>
            </a:r>
            <a:r>
              <a:rPr lang="en-US" dirty="0">
                <a:effectLst/>
              </a:rPr>
              <a:t> is a fraction and ceil(</a:t>
            </a:r>
            <a:r>
              <a:rPr lang="en-US" dirty="0" err="1">
                <a:effectLst/>
              </a:rPr>
              <a:t>min_samples_split</a:t>
            </a:r>
            <a:r>
              <a:rPr lang="en-US" dirty="0">
                <a:effectLst/>
              </a:rPr>
              <a:t> * </a:t>
            </a:r>
            <a:r>
              <a:rPr lang="en-US" dirty="0" err="1">
                <a:effectLst/>
              </a:rPr>
              <a:t>n_samples</a:t>
            </a:r>
            <a:r>
              <a:rPr lang="en-US" dirty="0">
                <a:effectLst/>
              </a:rPr>
              <a:t>) are the minimum number of samples for each split.</a:t>
            </a:r>
          </a:p>
          <a:p>
            <a:r>
              <a:rPr lang="en-US" i="1" dirty="0">
                <a:effectLst/>
              </a:rPr>
              <a:t>Changed in version 0.18: </a:t>
            </a:r>
            <a:r>
              <a:rPr lang="en-US" dirty="0">
                <a:effectLst/>
              </a:rPr>
              <a:t>Added float values for fractions.</a:t>
            </a:r>
          </a:p>
          <a:p>
            <a:r>
              <a:rPr lang="en-US" b="1" dirty="0" err="1">
                <a:effectLst/>
              </a:rPr>
              <a:t>min_samples_leaf</a:t>
            </a:r>
            <a:r>
              <a:rPr lang="en-US" i="1" dirty="0" err="1">
                <a:effectLst/>
              </a:rPr>
              <a:t>int</a:t>
            </a:r>
            <a:r>
              <a:rPr lang="en-US" i="1" dirty="0">
                <a:effectLst/>
              </a:rPr>
              <a:t>, float, optional (default=1)</a:t>
            </a:r>
            <a:r>
              <a:rPr lang="en-US" sz="1200" b="0" i="0" u="none" strike="noStrike" cap="none" dirty="0">
                <a:solidFill>
                  <a:schemeClr val="dk1"/>
                </a:solidFill>
                <a:effectLst/>
                <a:latin typeface="Calibri"/>
                <a:ea typeface="Calibri"/>
                <a:cs typeface="Calibri"/>
                <a:sym typeface="Calibri"/>
              </a:rPr>
              <a:t>The minimum number of samples required to be at a leaf node. A split point at any depth will only be considered if it leaves at least </a:t>
            </a:r>
            <a:r>
              <a:rPr lang="en-US" sz="1200" b="0" i="0" u="none" strike="noStrike" cap="none" dirty="0" err="1">
                <a:solidFill>
                  <a:schemeClr val="dk1"/>
                </a:solidFill>
                <a:effectLst/>
                <a:latin typeface="Calibri"/>
                <a:ea typeface="Calibri"/>
                <a:cs typeface="Calibri"/>
                <a:sym typeface="Calibri"/>
              </a:rPr>
              <a:t>min_samples_leaf</a:t>
            </a:r>
            <a:r>
              <a:rPr lang="en-US" sz="1200" b="0" i="0" u="none" strike="noStrike" cap="none" dirty="0">
                <a:solidFill>
                  <a:schemeClr val="dk1"/>
                </a:solidFill>
                <a:effectLst/>
                <a:latin typeface="Calibri"/>
                <a:ea typeface="Calibri"/>
                <a:cs typeface="Calibri"/>
                <a:sym typeface="Calibri"/>
              </a:rPr>
              <a:t> training samples in each of the left and right branches. This may have the effect of smoothing the model, especially in regression.</a:t>
            </a:r>
          </a:p>
          <a:p>
            <a:r>
              <a:rPr lang="en-US" b="1" dirty="0" err="1">
                <a:effectLst/>
              </a:rPr>
              <a:t>max_features</a:t>
            </a:r>
            <a:r>
              <a:rPr lang="en-US" i="1" dirty="0" err="1">
                <a:effectLst/>
              </a:rPr>
              <a:t>int</a:t>
            </a:r>
            <a:r>
              <a:rPr lang="en-US" i="1" dirty="0">
                <a:effectLst/>
              </a:rPr>
              <a:t>, float, string or None, optional (default=”auto”)</a:t>
            </a:r>
            <a:r>
              <a:rPr lang="en-US" dirty="0">
                <a:effectLst/>
              </a:rPr>
              <a:t>The number of features to consider when looking for the best split:</a:t>
            </a:r>
          </a:p>
          <a:p>
            <a:r>
              <a:rPr lang="en-US" dirty="0">
                <a:effectLst/>
              </a:rPr>
              <a:t>If int, then consider </a:t>
            </a:r>
            <a:r>
              <a:rPr lang="en-US" dirty="0" err="1">
                <a:effectLst/>
              </a:rPr>
              <a:t>max_features</a:t>
            </a:r>
            <a:r>
              <a:rPr lang="en-US" dirty="0">
                <a:effectLst/>
              </a:rPr>
              <a:t> features at each split.</a:t>
            </a:r>
          </a:p>
          <a:p>
            <a:r>
              <a:rPr lang="en-US" dirty="0">
                <a:effectLst/>
              </a:rPr>
              <a:t>If float, then </a:t>
            </a:r>
            <a:r>
              <a:rPr lang="en-US" dirty="0" err="1">
                <a:effectLst/>
              </a:rPr>
              <a:t>max_features</a:t>
            </a:r>
            <a:r>
              <a:rPr lang="en-US" dirty="0">
                <a:effectLst/>
              </a:rPr>
              <a:t> is a fraction and int(</a:t>
            </a:r>
            <a:r>
              <a:rPr lang="en-US" dirty="0" err="1">
                <a:effectLst/>
              </a:rPr>
              <a:t>max_features</a:t>
            </a:r>
            <a:r>
              <a:rPr lang="en-US" dirty="0">
                <a:effectLst/>
              </a:rPr>
              <a:t> * </a:t>
            </a:r>
            <a:r>
              <a:rPr lang="en-US" dirty="0" err="1">
                <a:effectLst/>
              </a:rPr>
              <a:t>n_features</a:t>
            </a:r>
            <a:r>
              <a:rPr lang="en-US" dirty="0">
                <a:effectLst/>
              </a:rPr>
              <a:t>) features are considered at each split.</a:t>
            </a:r>
          </a:p>
          <a:p>
            <a:r>
              <a:rPr lang="en-US" dirty="0">
                <a:effectLst/>
              </a:rPr>
              <a:t>If “auto”, then </a:t>
            </a:r>
            <a:r>
              <a:rPr lang="en-US" dirty="0" err="1">
                <a:effectLst/>
              </a:rPr>
              <a:t>max_features</a:t>
            </a:r>
            <a:r>
              <a:rPr lang="en-US" dirty="0">
                <a:effectLst/>
              </a:rPr>
              <a:t>=</a:t>
            </a:r>
            <a:r>
              <a:rPr lang="en-US" dirty="0" err="1">
                <a:effectLst/>
              </a:rPr>
              <a:t>n_features</a:t>
            </a:r>
            <a:r>
              <a:rPr lang="en-US" dirty="0">
                <a:effectLst/>
              </a:rPr>
              <a:t>.</a:t>
            </a:r>
          </a:p>
          <a:p>
            <a:r>
              <a:rPr lang="en-US" dirty="0">
                <a:effectLst/>
              </a:rPr>
              <a:t>If “sqrt”, then </a:t>
            </a:r>
            <a:r>
              <a:rPr lang="en-US" dirty="0" err="1">
                <a:effectLst/>
              </a:rPr>
              <a:t>max_features</a:t>
            </a:r>
            <a:r>
              <a:rPr lang="en-US" dirty="0">
                <a:effectLst/>
              </a:rPr>
              <a:t>=sqrt(</a:t>
            </a:r>
            <a:r>
              <a:rPr lang="en-US" dirty="0" err="1">
                <a:effectLst/>
              </a:rPr>
              <a:t>n_features</a:t>
            </a:r>
            <a:r>
              <a:rPr lang="en-US" dirty="0">
                <a:effectLst/>
              </a:rPr>
              <a:t>).</a:t>
            </a:r>
          </a:p>
          <a:p>
            <a:r>
              <a:rPr lang="en-US" dirty="0">
                <a:effectLst/>
              </a:rPr>
              <a:t>If “log2”, then </a:t>
            </a:r>
            <a:r>
              <a:rPr lang="en-US" dirty="0" err="1">
                <a:effectLst/>
              </a:rPr>
              <a:t>max_features</a:t>
            </a:r>
            <a:r>
              <a:rPr lang="en-US" dirty="0">
                <a:effectLst/>
              </a:rPr>
              <a:t>=log2(</a:t>
            </a:r>
            <a:r>
              <a:rPr lang="en-US" dirty="0" err="1">
                <a:effectLst/>
              </a:rPr>
              <a:t>n_features</a:t>
            </a:r>
            <a:r>
              <a:rPr lang="en-US" dirty="0">
                <a:effectLst/>
              </a:rPr>
              <a:t>).</a:t>
            </a:r>
          </a:p>
          <a:p>
            <a:r>
              <a:rPr lang="en-US" dirty="0">
                <a:effectLst/>
              </a:rPr>
              <a:t>If None, then </a:t>
            </a:r>
            <a:r>
              <a:rPr lang="en-US" dirty="0" err="1">
                <a:effectLst/>
              </a:rPr>
              <a:t>max_features</a:t>
            </a:r>
            <a:r>
              <a:rPr lang="en-US" dirty="0">
                <a:effectLst/>
              </a:rPr>
              <a:t>=</a:t>
            </a:r>
            <a:r>
              <a:rPr lang="en-US" dirty="0" err="1">
                <a:effectLst/>
              </a:rPr>
              <a:t>n_features</a:t>
            </a:r>
            <a:r>
              <a:rPr lang="en-US" dirty="0">
                <a:effectLst/>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effectLst/>
              </a:rPr>
              <a:t>bootstrap</a:t>
            </a:r>
            <a:r>
              <a:rPr lang="en-US" i="1" dirty="0" err="1">
                <a:effectLst/>
              </a:rPr>
              <a:t>boolean</a:t>
            </a:r>
            <a:r>
              <a:rPr lang="en-US" i="1" dirty="0">
                <a:effectLst/>
              </a:rPr>
              <a:t>, optional (default=True)</a:t>
            </a:r>
            <a:r>
              <a:rPr lang="en-US" dirty="0">
                <a:effectLst/>
              </a:rPr>
              <a:t>Whether bootstrap samples are used when building trees. If False, the whole </a:t>
            </a:r>
            <a:r>
              <a:rPr lang="en-US" dirty="0" err="1">
                <a:effectLst/>
              </a:rPr>
              <a:t>datset</a:t>
            </a:r>
            <a:r>
              <a:rPr lang="en-US" dirty="0">
                <a:effectLst/>
              </a:rPr>
              <a:t> is used to build each tree.</a:t>
            </a:r>
          </a:p>
          <a:p>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77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bottom-hole pressure of an oil well can help forecasting the well potential during the life cycle of the well. In other words, well production monitoring and artificial lifting optimization can be performed, which is a key objective for oil production maximization and operational cost reduction [12]. Bottom-hole pressure data also can be used to provide information on pore pressure that can be calculated for safety while drilling development wells in the area. It is critical for drilling operations especially underbalanced drilling. This also provides valuable data to select accurate kill fluid weight. The data also can be used to improve accurate under- or over-balance before perforation.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405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cap="none" dirty="0">
                <a:solidFill>
                  <a:schemeClr val="dk1"/>
                </a:solidFill>
                <a:effectLst/>
                <a:latin typeface="Calibri"/>
                <a:ea typeface="Calibri"/>
                <a:cs typeface="Calibri"/>
                <a:sym typeface="Calibri"/>
              </a:rPr>
              <a:t>CHOKE SIZE : this is a layman's definition but Choke refers to a mechanical device placed in the flow line to restrict and control the flow of gas.  It is usually expressed in 64ths of an inch on fixed chokes or it can be a decimal value on adjustable chokes.  A 64/64 choke would be full open flow. As to the effects on production rates... basically, the smaller the choke... the less gas produced but it will flow at higher pressure.  Opening the choke reduces the flowing pressure.  There are as many schools of thought as to the best way to flow a shale well as there are operators, I imagine, but generally they are mostly using a "smallish" choke (less than 20/64), initially, where in the beginning of the play it was fairly common to see shale wells with 24/64 or larger choke.  Some of these wells are so over-pressured that they have to be flowed on a bigger choke until the pressures come down a little and then they are choked down some more. Standard approach for the Haynesville Shale are choke sizes of 20/64" to 26/64" while the "restricted" choke size is generally in the 14/64" to 16/64" range. Normally choke sizes are increased (opened) over time until flowing pressure reaches line pressure (~ 1000 psi).  I assume the operator would decrease the choke size initially when a well is dropped into a lower pressure gathering system (~ 300 to 500 psi).Most natural gas wells are produced initially on choke to avoid damaging the formation and/or downhole and surface equipment.  Chokes can be located on the wellhead or in the flow line upstream of the production separator.</a:t>
            </a:r>
          </a:p>
          <a:p>
            <a:pPr fontAlgn="base"/>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WELLHEAD PRESSURE: </a:t>
            </a:r>
            <a:r>
              <a:rPr lang="en-US" sz="1200" b="1" i="0" u="none" strike="noStrike" cap="none" dirty="0">
                <a:solidFill>
                  <a:schemeClr val="dk1"/>
                </a:solidFill>
                <a:effectLst/>
                <a:latin typeface="Calibri"/>
                <a:ea typeface="Calibri"/>
                <a:cs typeface="Calibri"/>
                <a:sym typeface="Calibri"/>
              </a:rPr>
              <a:t>Wellhead pressure</a:t>
            </a:r>
            <a:r>
              <a:rPr lang="en-US" sz="1200" b="0" i="0" u="none" strike="noStrike" cap="none" dirty="0">
                <a:solidFill>
                  <a:schemeClr val="dk1"/>
                </a:solidFill>
                <a:effectLst/>
                <a:latin typeface="Calibri"/>
                <a:ea typeface="Calibri"/>
                <a:cs typeface="Calibri"/>
                <a:sym typeface="Calibri"/>
              </a:rPr>
              <a:t> – pressure at the top of the well, i.e., at its wellhead. It is measured by pressure gauges of the wellhead fittings. There are static and dynamic wellhead pressures. </a:t>
            </a:r>
          </a:p>
          <a:p>
            <a:r>
              <a:rPr lang="en-US" sz="1200" b="0" i="0" u="none" strike="noStrike" cap="none" dirty="0">
                <a:solidFill>
                  <a:schemeClr val="dk1"/>
                </a:solidFill>
                <a:effectLst/>
                <a:latin typeface="Calibri"/>
                <a:ea typeface="Calibri"/>
                <a:cs typeface="Calibri"/>
                <a:sym typeface="Calibri"/>
              </a:rPr>
              <a:t>Static wellhead pressure is gauged in the abandoned well and depends on reservoir pressure, well depth and density of the filling medium. Numerically it equals the difference between reservoir pressure and hydrostatic pressure of the liquid column from wellhead to reservoir.</a:t>
            </a:r>
          </a:p>
          <a:p>
            <a:r>
              <a:rPr lang="en-US" sz="1200" b="0" i="0" u="none" strike="noStrike" cap="none" dirty="0">
                <a:solidFill>
                  <a:schemeClr val="dk1"/>
                </a:solidFill>
                <a:effectLst/>
                <a:latin typeface="Calibri"/>
                <a:ea typeface="Calibri"/>
                <a:cs typeface="Calibri"/>
                <a:sym typeface="Calibri"/>
              </a:rPr>
              <a:t>Dynamic wellhead pressure is measured in the operating well and depends on the same parameters as the static pressure + on the well rate or on injection agent flow rate, as well as on the pressure in the pipeline near the well and on the pressure differential in shut-off elements of the wellhead fittings. Excess wellhead pressure (versus atmospheric pressure) may reach 100 MPa and more (in gas wells, at hydraulic fracture).</a:t>
            </a:r>
          </a:p>
          <a:p>
            <a:pPr fontAlgn="base"/>
            <a:r>
              <a:rPr lang="en-US" sz="1200" b="0" i="0" u="none" strike="noStrike" cap="none" dirty="0">
                <a:solidFill>
                  <a:schemeClr val="dk1"/>
                </a:solidFill>
                <a:effectLst/>
                <a:latin typeface="Calibri"/>
                <a:ea typeface="Calibri"/>
                <a:cs typeface="Calibri"/>
                <a:sym typeface="Calibri"/>
              </a:rPr>
              <a:t>BP and the Coast Guard are watching the pressure at the wellhead very, very closely because of what it will mean for the future prospects of this well. Pressure readings under a critical threshold usually mean that there may be leaking elsewhere in the system. If there is a single leak, it will be more easily diagnosed and remedied </a:t>
            </a:r>
            <a:r>
              <a:rPr lang="en-US" sz="1200" b="1" i="0" u="none" strike="noStrike" cap="none" dirty="0">
                <a:solidFill>
                  <a:schemeClr val="dk1"/>
                </a:solidFill>
                <a:effectLst/>
                <a:latin typeface="Calibri"/>
                <a:ea typeface="Calibri"/>
                <a:cs typeface="Calibri"/>
                <a:sym typeface="Calibri"/>
              </a:rPr>
              <a:t>depending on where it is</a:t>
            </a:r>
            <a:r>
              <a:rPr lang="en-US" sz="1200" b="0" i="0" u="none" strike="noStrike" cap="none" dirty="0">
                <a:solidFill>
                  <a:schemeClr val="dk1"/>
                </a:solidFill>
                <a:effectLst/>
                <a:latin typeface="Calibri"/>
                <a:ea typeface="Calibri"/>
                <a:cs typeface="Calibri"/>
                <a:sym typeface="Calibri"/>
              </a:rPr>
              <a:t>. If there is more than one leak present, a whole set of different challenges emerges. Most importantly, keeping the system under pressure, when leaks exist anywhere, will inevitably increase the potential for those leaks to worsen.</a:t>
            </a:r>
          </a:p>
          <a:p>
            <a:pPr fontAlgn="base"/>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DOWNHOLE PRESSURE - A </a:t>
            </a:r>
            <a:r>
              <a:rPr lang="en-US" sz="1200" b="1" i="0" u="none" strike="noStrike" cap="none" dirty="0">
                <a:solidFill>
                  <a:schemeClr val="dk1"/>
                </a:solidFill>
                <a:effectLst/>
                <a:latin typeface="Calibri"/>
                <a:ea typeface="Calibri"/>
                <a:cs typeface="Calibri"/>
                <a:sym typeface="Calibri"/>
              </a:rPr>
              <a:t>permanent downhole gauge</a:t>
            </a:r>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PDG</a:t>
            </a:r>
            <a:r>
              <a:rPr lang="en-US" sz="1200" b="0" i="0" u="none" strike="noStrike" cap="none" dirty="0">
                <a:solidFill>
                  <a:schemeClr val="dk1"/>
                </a:solidFill>
                <a:effectLst/>
                <a:latin typeface="Calibri"/>
                <a:ea typeface="Calibri"/>
                <a:cs typeface="Calibri"/>
                <a:sym typeface="Calibri"/>
              </a:rPr>
              <a:t>) is a pressure and/or temperature </a:t>
            </a:r>
            <a:r>
              <a:rPr lang="en-US" sz="1200" b="0" i="0" u="none" strike="noStrike" cap="none" dirty="0">
                <a:solidFill>
                  <a:schemeClr val="dk1"/>
                </a:solidFill>
                <a:effectLst/>
                <a:latin typeface="Calibri"/>
                <a:ea typeface="Calibri"/>
                <a:cs typeface="Calibri"/>
                <a:sym typeface="Calibri"/>
                <a:hlinkClick r:id="rId3" tooltip="Gauge (engineering)"/>
              </a:rPr>
              <a:t>gauge</a:t>
            </a:r>
            <a:r>
              <a:rPr lang="en-US" sz="1200" b="0" i="0" u="none" strike="noStrike" cap="none" dirty="0">
                <a:solidFill>
                  <a:schemeClr val="dk1"/>
                </a:solidFill>
                <a:effectLst/>
                <a:latin typeface="Calibri"/>
                <a:ea typeface="Calibri"/>
                <a:cs typeface="Calibri"/>
                <a:sym typeface="Calibri"/>
              </a:rPr>
              <a:t> permanently installed in an </a:t>
            </a:r>
            <a:r>
              <a:rPr lang="en-US" sz="1200" b="0" i="0" u="none" strike="noStrike" cap="none" dirty="0">
                <a:solidFill>
                  <a:schemeClr val="dk1"/>
                </a:solidFill>
                <a:effectLst/>
                <a:latin typeface="Calibri"/>
                <a:ea typeface="Calibri"/>
                <a:cs typeface="Calibri"/>
                <a:sym typeface="Calibri"/>
                <a:hlinkClick r:id="rId4" tooltip="Oil well"/>
              </a:rPr>
              <a:t>oil</a:t>
            </a:r>
            <a:r>
              <a:rPr lang="en-US" sz="1200" b="0" i="0" u="none" strike="noStrike" cap="none" dirty="0">
                <a:solidFill>
                  <a:schemeClr val="dk1"/>
                </a:solidFill>
                <a:effectLst/>
                <a:latin typeface="Calibri"/>
                <a:ea typeface="Calibri"/>
                <a:cs typeface="Calibri"/>
                <a:sym typeface="Calibri"/>
              </a:rPr>
              <a:t> or </a:t>
            </a:r>
            <a:r>
              <a:rPr lang="en-US" sz="1200" b="0" i="0" u="none" strike="noStrike" cap="none" dirty="0">
                <a:solidFill>
                  <a:schemeClr val="dk1"/>
                </a:solidFill>
                <a:effectLst/>
                <a:latin typeface="Calibri"/>
                <a:ea typeface="Calibri"/>
                <a:cs typeface="Calibri"/>
                <a:sym typeface="Calibri"/>
                <a:hlinkClick r:id="rId5" tooltip="Gas well"/>
              </a:rPr>
              <a:t>gas well</a:t>
            </a:r>
            <a:r>
              <a:rPr lang="en-US" sz="1200" b="0" i="0" u="none" strike="noStrike" cap="none" dirty="0">
                <a:solidFill>
                  <a:schemeClr val="dk1"/>
                </a:solidFill>
                <a:effectLst/>
                <a:latin typeface="Calibri"/>
                <a:ea typeface="Calibri"/>
                <a:cs typeface="Calibri"/>
                <a:sym typeface="Calibri"/>
              </a:rPr>
              <a:t>. Typically they are installed in tubing in the well and can measure the tubing pressure or annulus pressure or both. Systems installed in well casing to read formation pressure directly, suspended systems, and systems built in coil (continuous) tubing are also available. The data that PDGs provide are useful to Reservoir Engineers in determining the quantities of oil or gas contained below the Earth's surface in an oil or gas reservoir and also which method of production is best.</a:t>
            </a:r>
          </a:p>
          <a:p>
            <a:r>
              <a:rPr lang="en-US" sz="1200" b="0" i="0" u="none" strike="noStrike" cap="none" dirty="0">
                <a:solidFill>
                  <a:schemeClr val="dk1"/>
                </a:solidFill>
                <a:effectLst/>
                <a:latin typeface="Calibri"/>
                <a:ea typeface="Calibri"/>
                <a:cs typeface="Calibri"/>
                <a:sym typeface="Calibri"/>
              </a:rPr>
              <a:t>Permanent downhole gauges – are installed in oil and gas wells for the purposes of observation and optimization. The most prolific function of a downhole gauge is to monitor pressure at a single point or multiple points in a well. Temperature is the second most monitored factor. Permanent downhole gauges continue to evolve into many different types of sensors.</a:t>
            </a:r>
          </a:p>
          <a:p>
            <a:r>
              <a:rPr lang="en-US" sz="1200" b="0" i="0" u="none" strike="noStrike" cap="none" dirty="0">
                <a:solidFill>
                  <a:schemeClr val="dk1"/>
                </a:solidFill>
                <a:effectLst/>
                <a:latin typeface="Calibri"/>
                <a:ea typeface="Calibri"/>
                <a:cs typeface="Calibri"/>
                <a:sym typeface="Calibri"/>
              </a:rPr>
              <a:t>pressure</a:t>
            </a:r>
          </a:p>
          <a:p>
            <a:r>
              <a:rPr lang="en-US" sz="1200" b="0" i="0" u="none" strike="noStrike" cap="none" dirty="0">
                <a:solidFill>
                  <a:schemeClr val="dk1"/>
                </a:solidFill>
                <a:effectLst/>
                <a:latin typeface="Calibri"/>
                <a:ea typeface="Calibri"/>
                <a:cs typeface="Calibri"/>
                <a:sym typeface="Calibri"/>
              </a:rPr>
              <a:t>temperature</a:t>
            </a:r>
          </a:p>
          <a:p>
            <a:r>
              <a:rPr lang="en-US" sz="1200" b="0" i="0" u="none" strike="noStrike" cap="none" dirty="0">
                <a:solidFill>
                  <a:schemeClr val="dk1"/>
                </a:solidFill>
                <a:effectLst/>
                <a:latin typeface="Calibri"/>
                <a:ea typeface="Calibri"/>
                <a:cs typeface="Calibri"/>
                <a:sym typeface="Calibri"/>
              </a:rPr>
              <a:t>distributive temperature</a:t>
            </a:r>
          </a:p>
          <a:p>
            <a:r>
              <a:rPr lang="en-US" sz="1200" b="0" i="0" u="none" strike="noStrike" cap="none" dirty="0">
                <a:solidFill>
                  <a:schemeClr val="dk1"/>
                </a:solidFill>
                <a:effectLst/>
                <a:latin typeface="Calibri"/>
                <a:ea typeface="Calibri"/>
                <a:cs typeface="Calibri"/>
                <a:sym typeface="Calibri"/>
              </a:rPr>
              <a:t>noise</a:t>
            </a:r>
          </a:p>
          <a:p>
            <a:r>
              <a:rPr lang="en-US" sz="1200" b="0" i="0" u="none" strike="noStrike" cap="none" dirty="0">
                <a:solidFill>
                  <a:schemeClr val="dk1"/>
                </a:solidFill>
                <a:effectLst/>
                <a:latin typeface="Calibri"/>
                <a:ea typeface="Calibri"/>
                <a:cs typeface="Calibri"/>
                <a:sym typeface="Calibri"/>
              </a:rPr>
              <a:t>strain</a:t>
            </a:r>
          </a:p>
          <a:p>
            <a:r>
              <a:rPr lang="en-US" sz="1200" b="0" i="0" u="none" strike="noStrike" cap="none" dirty="0">
                <a:solidFill>
                  <a:schemeClr val="dk1"/>
                </a:solidFill>
                <a:effectLst/>
                <a:latin typeface="Calibri"/>
                <a:ea typeface="Calibri"/>
                <a:cs typeface="Calibri"/>
                <a:sym typeface="Calibri"/>
              </a:rPr>
              <a:t>flow</a:t>
            </a:r>
          </a:p>
          <a:p>
            <a:r>
              <a:rPr lang="en-US" sz="1200" b="0" i="0" u="none" strike="noStrike" cap="none" dirty="0">
                <a:solidFill>
                  <a:schemeClr val="dk1"/>
                </a:solidFill>
                <a:effectLst/>
                <a:latin typeface="Calibri"/>
                <a:ea typeface="Calibri"/>
                <a:cs typeface="Calibri"/>
                <a:sym typeface="Calibri"/>
              </a:rPr>
              <a:t>The information provided by a permanently mounted sensor enables smart well technology. A "smart well" is a well that can monitor information and make adjustments automatically. The adjustments will optimize production or protect the well. The vast majority of producing oil and gas wells in the world have no such instrumentation or capabilities. PDG's are important tools for optimal production and protection of our most important non-renewable resources.</a:t>
            </a:r>
          </a:p>
          <a:p>
            <a:pPr fontAlgn="base"/>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8285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14"/>
          <p:cNvSpPr txBox="1">
            <a:spLocks noGrp="1"/>
          </p:cNvSpPr>
          <p:nvPr>
            <p:ph type="ctrTitle"/>
          </p:nvPr>
        </p:nvSpPr>
        <p:spPr>
          <a:xfrm>
            <a:off x="427703" y="1784556"/>
            <a:ext cx="8229600" cy="168868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
          <p:cNvSpPr txBox="1">
            <a:spLocks noGrp="1"/>
          </p:cNvSpPr>
          <p:nvPr>
            <p:ph type="subTitle" idx="1"/>
          </p:nvPr>
        </p:nvSpPr>
        <p:spPr>
          <a:xfrm>
            <a:off x="420328" y="3694468"/>
            <a:ext cx="8229600" cy="678426"/>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chemeClr val="lt1"/>
              </a:buClr>
              <a:buSzPts val="2800"/>
              <a:buNone/>
              <a:defRPr sz="2800" b="0" i="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25" descr="E:\websites\free-power-point-templates\2012\logos.png"/>
          <p:cNvPicPr preferRelativeResize="0"/>
          <p:nvPr/>
        </p:nvPicPr>
        <p:blipFill rotWithShape="1">
          <a:blip r:embed="rId2">
            <a:alphaModFix/>
          </a:blip>
          <a:srcRect/>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2392106" y="406537"/>
            <a:ext cx="6283782" cy="72534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body" idx="1"/>
          </p:nvPr>
        </p:nvSpPr>
        <p:spPr>
          <a:xfrm>
            <a:off x="2389238" y="1268361"/>
            <a:ext cx="6304935" cy="34201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002060"/>
              </a:buClr>
              <a:buSzPts val="2800"/>
              <a:buChar char="•"/>
              <a:defRPr sz="2800">
                <a:solidFill>
                  <a:srgbClr val="002060"/>
                </a:solidFill>
              </a:defRPr>
            </a:lvl1pPr>
            <a:lvl2pPr marL="914400" lvl="1" indent="-406400" algn="l">
              <a:spcBef>
                <a:spcPts val="560"/>
              </a:spcBef>
              <a:spcAft>
                <a:spcPts val="0"/>
              </a:spcAft>
              <a:buClr>
                <a:srgbClr val="002060"/>
              </a:buClr>
              <a:buSzPts val="2800"/>
              <a:buChar char="–"/>
              <a:defRPr>
                <a:solidFill>
                  <a:srgbClr val="002060"/>
                </a:solidFill>
              </a:defRPr>
            </a:lvl2pPr>
            <a:lvl3pPr marL="1371600" lvl="2" indent="-381000" algn="l">
              <a:spcBef>
                <a:spcPts val="480"/>
              </a:spcBef>
              <a:spcAft>
                <a:spcPts val="0"/>
              </a:spcAft>
              <a:buClr>
                <a:srgbClr val="002060"/>
              </a:buClr>
              <a:buSzPts val="2400"/>
              <a:buChar char="•"/>
              <a:defRPr>
                <a:solidFill>
                  <a:srgbClr val="002060"/>
                </a:solidFill>
              </a:defRPr>
            </a:lvl3pPr>
            <a:lvl4pPr marL="1828800" lvl="3" indent="-355600" algn="l">
              <a:spcBef>
                <a:spcPts val="400"/>
              </a:spcBef>
              <a:spcAft>
                <a:spcPts val="0"/>
              </a:spcAft>
              <a:buClr>
                <a:srgbClr val="002060"/>
              </a:buClr>
              <a:buSzPts val="2000"/>
              <a:buChar char="–"/>
              <a:defRPr>
                <a:solidFill>
                  <a:srgbClr val="002060"/>
                </a:solidFill>
              </a:defRPr>
            </a:lvl4pPr>
            <a:lvl5pPr marL="2286000" lvl="4" indent="-355600" algn="l">
              <a:spcBef>
                <a:spcPts val="400"/>
              </a:spcBef>
              <a:spcAft>
                <a:spcPts val="0"/>
              </a:spcAft>
              <a:buClr>
                <a:srgbClr val="002060"/>
              </a:buClr>
              <a:buSzPts val="2000"/>
              <a:buChar char="»"/>
              <a:defRPr>
                <a:solidFill>
                  <a:srgbClr val="00206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5"/>
          <p:cNvSpPr/>
          <p:nvPr/>
        </p:nvSpPr>
        <p:spPr>
          <a:xfrm>
            <a:off x="0" y="0"/>
            <a:ext cx="1986455" cy="5143500"/>
          </a:xfrm>
          <a:prstGeom prst="rect">
            <a:avLst/>
          </a:prstGeom>
          <a:solidFill>
            <a:srgbClr val="FFFFFF">
              <a:alpha val="29803"/>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71947" y="224337"/>
            <a:ext cx="8259098" cy="763526"/>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63714" y="1312606"/>
            <a:ext cx="8246070" cy="346587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solidFill>
                  <a:schemeClr val="lt1"/>
                </a:solidFill>
              </a:defRPr>
            </a:lvl1pPr>
            <a:lvl2pPr marL="914400" lvl="1" indent="-406400" algn="l">
              <a:spcBef>
                <a:spcPts val="560"/>
              </a:spcBef>
              <a:spcAft>
                <a:spcPts val="0"/>
              </a:spcAft>
              <a:buClr>
                <a:schemeClr val="lt1"/>
              </a:buClr>
              <a:buSzPts val="28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55600" algn="l">
              <a:spcBef>
                <a:spcPts val="400"/>
              </a:spcBef>
              <a:spcAft>
                <a:spcPts val="0"/>
              </a:spcAft>
              <a:buClr>
                <a:schemeClr val="lt1"/>
              </a:buClr>
              <a:buSzPts val="2000"/>
              <a:buChar char="–"/>
              <a:defRPr>
                <a:solidFill>
                  <a:schemeClr val="lt1"/>
                </a:solidFill>
              </a:defRPr>
            </a:lvl4pPr>
            <a:lvl5pPr marL="2286000" lvl="4" indent="-355600" algn="l">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 name="Google Shape;42;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8" name="Google Shape;48;p19"/>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9" name="Google Shape;49;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532692" y="271648"/>
            <a:ext cx="8093365" cy="7635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body" idx="1"/>
          </p:nvPr>
        </p:nvSpPr>
        <p:spPr>
          <a:xfrm>
            <a:off x="522131" y="1655517"/>
            <a:ext cx="4040188"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0"/>
          <p:cNvSpPr txBox="1">
            <a:spLocks noGrp="1"/>
          </p:cNvSpPr>
          <p:nvPr>
            <p:ph type="body" idx="2"/>
          </p:nvPr>
        </p:nvSpPr>
        <p:spPr>
          <a:xfrm>
            <a:off x="522131" y="2127914"/>
            <a:ext cx="4040188"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0"/>
          <p:cNvSpPr txBox="1">
            <a:spLocks noGrp="1"/>
          </p:cNvSpPr>
          <p:nvPr>
            <p:ph type="body" idx="3"/>
          </p:nvPr>
        </p:nvSpPr>
        <p:spPr>
          <a:xfrm>
            <a:off x="4557252" y="1655517"/>
            <a:ext cx="4041775"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0"/>
          <p:cNvSpPr txBox="1">
            <a:spLocks noGrp="1"/>
          </p:cNvSpPr>
          <p:nvPr>
            <p:ph type="body" idx="4"/>
          </p:nvPr>
        </p:nvSpPr>
        <p:spPr>
          <a:xfrm>
            <a:off x="4557252" y="2127914"/>
            <a:ext cx="4041775"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2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3"/>
          <p:cNvSpPr txBox="1"/>
          <p:nvPr/>
        </p:nvSpPr>
        <p:spPr>
          <a:xfrm>
            <a:off x="-9150" y="5213747"/>
            <a:ext cx="83896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4033281" y="1902256"/>
            <a:ext cx="5092137" cy="14453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70C0"/>
              </a:buClr>
              <a:buSzPts val="2200"/>
              <a:buFont typeface="Calibri"/>
              <a:buNone/>
            </a:pPr>
            <a:r>
              <a:rPr lang="en-US" sz="2200" cap="none"/>
              <a:t>PREDICTION OF DOWNHOLE PRESSURE USING MACHINE LEARNING MODELS</a:t>
            </a:r>
            <a:endParaRPr/>
          </a:p>
        </p:txBody>
      </p:sp>
      <p:sp>
        <p:nvSpPr>
          <p:cNvPr id="98" name="Google Shape;98;p1"/>
          <p:cNvSpPr txBox="1">
            <a:spLocks noGrp="1"/>
          </p:cNvSpPr>
          <p:nvPr>
            <p:ph type="subTitle" idx="1"/>
          </p:nvPr>
        </p:nvSpPr>
        <p:spPr>
          <a:xfrm>
            <a:off x="5030769" y="2990267"/>
            <a:ext cx="3792278" cy="2529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1100"/>
              <a:buNone/>
            </a:pPr>
            <a:r>
              <a:rPr lang="en-US" sz="1100" cap="none">
                <a:solidFill>
                  <a:srgbClr val="0070C0"/>
                </a:solidFill>
                <a:latin typeface="Calibri"/>
                <a:ea typeface="Calibri"/>
                <a:cs typeface="Calibri"/>
                <a:sym typeface="Calibri"/>
              </a:rPr>
              <a:t>SUPARNA BHATTACHARJEE,  SRUTHI KARICHERI, JENNIE RAN</a:t>
            </a:r>
            <a:endParaRPr/>
          </a:p>
        </p:txBody>
      </p:sp>
      <p:sp>
        <p:nvSpPr>
          <p:cNvPr id="99" name="Google Shape;99;p1"/>
          <p:cNvSpPr txBox="1"/>
          <p:nvPr/>
        </p:nvSpPr>
        <p:spPr>
          <a:xfrm>
            <a:off x="5482442" y="3281917"/>
            <a:ext cx="288893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FINAL PROJECT, Data Analytics Boot Camp RICE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8"/>
          <p:cNvPicPr preferRelativeResize="0"/>
          <p:nvPr/>
        </p:nvPicPr>
        <p:blipFill rotWithShape="1">
          <a:blip r:embed="rId3">
            <a:alphaModFix/>
          </a:blip>
          <a:srcRect r="2218" b="10004"/>
          <a:stretch/>
        </p:blipFill>
        <p:spPr>
          <a:xfrm>
            <a:off x="2034105" y="1089027"/>
            <a:ext cx="2995096" cy="2687445"/>
          </a:xfrm>
          <a:prstGeom prst="rect">
            <a:avLst/>
          </a:prstGeom>
          <a:noFill/>
          <a:ln>
            <a:noFill/>
          </a:ln>
          <a:effectLst>
            <a:outerShdw blurRad="190500" algn="tl" rotWithShape="0">
              <a:srgbClr val="000000">
                <a:alpha val="69803"/>
              </a:srgbClr>
            </a:outerShdw>
          </a:effectLst>
        </p:spPr>
      </p:pic>
      <p:sp>
        <p:nvSpPr>
          <p:cNvPr id="199" name="Google Shape;199;p8"/>
          <p:cNvSpPr txBox="1"/>
          <p:nvPr/>
        </p:nvSpPr>
        <p:spPr>
          <a:xfrm>
            <a:off x="3310962" y="237816"/>
            <a:ext cx="3940467" cy="621277"/>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LINEAR AND RIDGE REGRESSION</a:t>
            </a:r>
            <a:endParaRPr dirty="0"/>
          </a:p>
        </p:txBody>
      </p:sp>
      <p:pic>
        <p:nvPicPr>
          <p:cNvPr id="200" name="Google Shape;200;p8"/>
          <p:cNvPicPr preferRelativeResize="0"/>
          <p:nvPr/>
        </p:nvPicPr>
        <p:blipFill rotWithShape="1">
          <a:blip r:embed="rId3">
            <a:alphaModFix/>
          </a:blip>
          <a:srcRect t="91933" r="41148" b="-241"/>
          <a:stretch/>
        </p:blipFill>
        <p:spPr>
          <a:xfrm>
            <a:off x="2035229" y="4006406"/>
            <a:ext cx="3149419" cy="489934"/>
          </a:xfrm>
          <a:prstGeom prst="rect">
            <a:avLst/>
          </a:prstGeom>
          <a:noFill/>
          <a:ln>
            <a:noFill/>
          </a:ln>
          <a:effectLst>
            <a:outerShdw blurRad="190500" algn="tl" rotWithShape="0">
              <a:srgbClr val="000000">
                <a:alpha val="69803"/>
              </a:srgbClr>
            </a:outerShdw>
          </a:effectLst>
        </p:spPr>
      </p:pic>
      <p:pic>
        <p:nvPicPr>
          <p:cNvPr id="3" name="Picture 2">
            <a:extLst>
              <a:ext uri="{FF2B5EF4-FFF2-40B4-BE49-F238E27FC236}">
                <a16:creationId xmlns:a16="http://schemas.microsoft.com/office/drawing/2014/main" id="{C5127D86-2A34-475F-8695-74340B916521}"/>
              </a:ext>
            </a:extLst>
          </p:cNvPr>
          <p:cNvPicPr>
            <a:picLocks noChangeAspect="1"/>
          </p:cNvPicPr>
          <p:nvPr/>
        </p:nvPicPr>
        <p:blipFill>
          <a:blip r:embed="rId4">
            <a:alphaModFix/>
          </a:blip>
          <a:stretch>
            <a:fillRect/>
          </a:stretch>
        </p:blipFill>
        <p:spPr>
          <a:xfrm>
            <a:off x="5469902" y="1021104"/>
            <a:ext cx="3563053" cy="2679168"/>
          </a:xfrm>
          <a:prstGeom prst="rect">
            <a:avLst/>
          </a:prstGeom>
          <a:noFill/>
          <a:ln>
            <a:noFill/>
          </a:ln>
          <a:effectLst>
            <a:outerShdw blurRad="190500" algn="tl" rotWithShape="0">
              <a:srgbClr val="000000">
                <a:alpha val="69803"/>
              </a:srgbClr>
            </a:outerShdw>
          </a:effectLst>
        </p:spPr>
      </p:pic>
      <p:pic>
        <p:nvPicPr>
          <p:cNvPr id="4" name="Picture 3">
            <a:extLst>
              <a:ext uri="{FF2B5EF4-FFF2-40B4-BE49-F238E27FC236}">
                <a16:creationId xmlns:a16="http://schemas.microsoft.com/office/drawing/2014/main" id="{F4F5EDF0-F401-41BF-8F16-484F9EAD9770}"/>
              </a:ext>
            </a:extLst>
          </p:cNvPr>
          <p:cNvPicPr>
            <a:picLocks noChangeAspect="1"/>
          </p:cNvPicPr>
          <p:nvPr/>
        </p:nvPicPr>
        <p:blipFill>
          <a:blip r:embed="rId5">
            <a:alphaModFix/>
          </a:blip>
          <a:stretch>
            <a:fillRect/>
          </a:stretch>
        </p:blipFill>
        <p:spPr>
          <a:xfrm>
            <a:off x="5469902" y="4037060"/>
            <a:ext cx="3563053" cy="42862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4A6B-E043-4B70-B016-3B615D754568}"/>
              </a:ext>
            </a:extLst>
          </p:cNvPr>
          <p:cNvSpPr>
            <a:spLocks noGrp="1"/>
          </p:cNvSpPr>
          <p:nvPr>
            <p:ph type="title"/>
          </p:nvPr>
        </p:nvSpPr>
        <p:spPr/>
        <p:txBody>
          <a:bodyPr/>
          <a:lstStyle/>
          <a:p>
            <a:pPr algn="ctr"/>
            <a:r>
              <a:rPr lang="en-US" dirty="0"/>
              <a:t>LASSO REGRESSION</a:t>
            </a:r>
          </a:p>
        </p:txBody>
      </p:sp>
      <p:pic>
        <p:nvPicPr>
          <p:cNvPr id="4" name="Picture 3">
            <a:extLst>
              <a:ext uri="{FF2B5EF4-FFF2-40B4-BE49-F238E27FC236}">
                <a16:creationId xmlns:a16="http://schemas.microsoft.com/office/drawing/2014/main" id="{6489F016-F289-419C-BC83-4526BE853EC5}"/>
              </a:ext>
            </a:extLst>
          </p:cNvPr>
          <p:cNvPicPr>
            <a:picLocks noChangeAspect="1"/>
          </p:cNvPicPr>
          <p:nvPr/>
        </p:nvPicPr>
        <p:blipFill>
          <a:blip r:embed="rId2"/>
          <a:stretch>
            <a:fillRect/>
          </a:stretch>
        </p:blipFill>
        <p:spPr>
          <a:xfrm>
            <a:off x="5632705" y="1131886"/>
            <a:ext cx="3511296" cy="2184462"/>
          </a:xfrm>
          <a:prstGeom prst="rect">
            <a:avLst/>
          </a:prstGeom>
        </p:spPr>
      </p:pic>
      <p:pic>
        <p:nvPicPr>
          <p:cNvPr id="5" name="Picture 4">
            <a:extLst>
              <a:ext uri="{FF2B5EF4-FFF2-40B4-BE49-F238E27FC236}">
                <a16:creationId xmlns:a16="http://schemas.microsoft.com/office/drawing/2014/main" id="{201D9AAA-A5FE-44AF-8309-575EE6160BE7}"/>
              </a:ext>
            </a:extLst>
          </p:cNvPr>
          <p:cNvPicPr>
            <a:picLocks noChangeAspect="1"/>
          </p:cNvPicPr>
          <p:nvPr/>
        </p:nvPicPr>
        <p:blipFill>
          <a:blip r:embed="rId3"/>
          <a:stretch>
            <a:fillRect/>
          </a:stretch>
        </p:blipFill>
        <p:spPr>
          <a:xfrm>
            <a:off x="2143125" y="1131886"/>
            <a:ext cx="3370707" cy="2148078"/>
          </a:xfrm>
          <a:prstGeom prst="rect">
            <a:avLst/>
          </a:prstGeom>
        </p:spPr>
      </p:pic>
      <p:pic>
        <p:nvPicPr>
          <p:cNvPr id="6" name="Picture 5">
            <a:extLst>
              <a:ext uri="{FF2B5EF4-FFF2-40B4-BE49-F238E27FC236}">
                <a16:creationId xmlns:a16="http://schemas.microsoft.com/office/drawing/2014/main" id="{C0D04A5D-AF1A-4530-973F-7AF15781CF07}"/>
              </a:ext>
            </a:extLst>
          </p:cNvPr>
          <p:cNvPicPr>
            <a:picLocks noChangeAspect="1"/>
          </p:cNvPicPr>
          <p:nvPr/>
        </p:nvPicPr>
        <p:blipFill>
          <a:blip r:embed="rId4"/>
          <a:stretch>
            <a:fillRect/>
          </a:stretch>
        </p:blipFill>
        <p:spPr>
          <a:xfrm>
            <a:off x="2143125" y="3458337"/>
            <a:ext cx="2940939" cy="476250"/>
          </a:xfrm>
          <a:prstGeom prst="rect">
            <a:avLst/>
          </a:prstGeom>
        </p:spPr>
      </p:pic>
      <p:pic>
        <p:nvPicPr>
          <p:cNvPr id="7" name="Picture 6">
            <a:extLst>
              <a:ext uri="{FF2B5EF4-FFF2-40B4-BE49-F238E27FC236}">
                <a16:creationId xmlns:a16="http://schemas.microsoft.com/office/drawing/2014/main" id="{DBBA77B5-5D0D-4437-A18E-02B56AD1E82B}"/>
              </a:ext>
            </a:extLst>
          </p:cNvPr>
          <p:cNvPicPr>
            <a:picLocks noChangeAspect="1"/>
          </p:cNvPicPr>
          <p:nvPr/>
        </p:nvPicPr>
        <p:blipFill>
          <a:blip r:embed="rId5"/>
          <a:stretch>
            <a:fillRect/>
          </a:stretch>
        </p:blipFill>
        <p:spPr>
          <a:xfrm>
            <a:off x="5632705" y="3494722"/>
            <a:ext cx="3419855" cy="439865"/>
          </a:xfrm>
          <a:prstGeom prst="rect">
            <a:avLst/>
          </a:prstGeom>
        </p:spPr>
      </p:pic>
    </p:spTree>
    <p:extLst>
      <p:ext uri="{BB962C8B-B14F-4D97-AF65-F5344CB8AC3E}">
        <p14:creationId xmlns:p14="http://schemas.microsoft.com/office/powerpoint/2010/main" val="1056635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3DC0-197E-4E80-B9F3-287FCBAE92C8}"/>
              </a:ext>
            </a:extLst>
          </p:cNvPr>
          <p:cNvSpPr>
            <a:spLocks noGrp="1"/>
          </p:cNvSpPr>
          <p:nvPr>
            <p:ph type="title"/>
          </p:nvPr>
        </p:nvSpPr>
        <p:spPr>
          <a:xfrm>
            <a:off x="2240280" y="406537"/>
            <a:ext cx="6647688" cy="725349"/>
          </a:xfrm>
        </p:spPr>
        <p:txBody>
          <a:bodyPr>
            <a:normAutofit fontScale="90000"/>
          </a:bodyPr>
          <a:lstStyle/>
          <a:p>
            <a:r>
              <a:rPr lang="en-US" dirty="0"/>
              <a:t>LASSO REGRESSION – GRID SEARCH CV</a:t>
            </a:r>
          </a:p>
        </p:txBody>
      </p:sp>
      <p:pic>
        <p:nvPicPr>
          <p:cNvPr id="4" name="Picture 3">
            <a:extLst>
              <a:ext uri="{FF2B5EF4-FFF2-40B4-BE49-F238E27FC236}">
                <a16:creationId xmlns:a16="http://schemas.microsoft.com/office/drawing/2014/main" id="{03B820A7-3AC9-4A85-BB67-29AE80CD7F00}"/>
              </a:ext>
            </a:extLst>
          </p:cNvPr>
          <p:cNvPicPr>
            <a:picLocks noChangeAspect="1"/>
          </p:cNvPicPr>
          <p:nvPr/>
        </p:nvPicPr>
        <p:blipFill>
          <a:blip r:embed="rId2"/>
          <a:stretch>
            <a:fillRect/>
          </a:stretch>
        </p:blipFill>
        <p:spPr>
          <a:xfrm>
            <a:off x="2689776" y="1264348"/>
            <a:ext cx="5537129" cy="3088195"/>
          </a:xfrm>
          <a:prstGeom prst="rect">
            <a:avLst/>
          </a:prstGeom>
        </p:spPr>
      </p:pic>
    </p:spTree>
    <p:extLst>
      <p:ext uri="{BB962C8B-B14F-4D97-AF65-F5344CB8AC3E}">
        <p14:creationId xmlns:p14="http://schemas.microsoft.com/office/powerpoint/2010/main" val="212481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9"/>
          <p:cNvSpPr txBox="1"/>
          <p:nvPr/>
        </p:nvSpPr>
        <p:spPr>
          <a:xfrm>
            <a:off x="2511493" y="184558"/>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RANDOM FOREST REGRESSION</a:t>
            </a:r>
            <a:endParaRPr dirty="0"/>
          </a:p>
        </p:txBody>
      </p:sp>
      <p:pic>
        <p:nvPicPr>
          <p:cNvPr id="3" name="Picture 2">
            <a:extLst>
              <a:ext uri="{FF2B5EF4-FFF2-40B4-BE49-F238E27FC236}">
                <a16:creationId xmlns:a16="http://schemas.microsoft.com/office/drawing/2014/main" id="{27A098BD-5C26-42D8-B4CB-814A4119E2BB}"/>
              </a:ext>
            </a:extLst>
          </p:cNvPr>
          <p:cNvPicPr>
            <a:picLocks noChangeAspect="1"/>
          </p:cNvPicPr>
          <p:nvPr/>
        </p:nvPicPr>
        <p:blipFill>
          <a:blip r:embed="rId3"/>
          <a:stretch>
            <a:fillRect/>
          </a:stretch>
        </p:blipFill>
        <p:spPr>
          <a:xfrm>
            <a:off x="2100263" y="1004887"/>
            <a:ext cx="2627186" cy="2213801"/>
          </a:xfrm>
          <a:prstGeom prst="rect">
            <a:avLst/>
          </a:prstGeom>
        </p:spPr>
      </p:pic>
      <p:pic>
        <p:nvPicPr>
          <p:cNvPr id="4" name="Picture 3">
            <a:extLst>
              <a:ext uri="{FF2B5EF4-FFF2-40B4-BE49-F238E27FC236}">
                <a16:creationId xmlns:a16="http://schemas.microsoft.com/office/drawing/2014/main" id="{33E0CE4D-8E50-4A0E-B5AE-0B9E8901F532}"/>
              </a:ext>
            </a:extLst>
          </p:cNvPr>
          <p:cNvPicPr>
            <a:picLocks noChangeAspect="1"/>
          </p:cNvPicPr>
          <p:nvPr/>
        </p:nvPicPr>
        <p:blipFill>
          <a:blip r:embed="rId4"/>
          <a:stretch>
            <a:fillRect/>
          </a:stretch>
        </p:blipFill>
        <p:spPr>
          <a:xfrm>
            <a:off x="4919472" y="942975"/>
            <a:ext cx="3676840" cy="2275713"/>
          </a:xfrm>
          <a:prstGeom prst="rect">
            <a:avLst/>
          </a:prstGeom>
        </p:spPr>
      </p:pic>
      <p:pic>
        <p:nvPicPr>
          <p:cNvPr id="5" name="Picture 4">
            <a:extLst>
              <a:ext uri="{FF2B5EF4-FFF2-40B4-BE49-F238E27FC236}">
                <a16:creationId xmlns:a16="http://schemas.microsoft.com/office/drawing/2014/main" id="{4A09E1C7-D265-4883-BDC7-DD453114F135}"/>
              </a:ext>
            </a:extLst>
          </p:cNvPr>
          <p:cNvPicPr>
            <a:picLocks noChangeAspect="1"/>
          </p:cNvPicPr>
          <p:nvPr/>
        </p:nvPicPr>
        <p:blipFill>
          <a:blip r:embed="rId5"/>
          <a:stretch>
            <a:fillRect/>
          </a:stretch>
        </p:blipFill>
        <p:spPr>
          <a:xfrm>
            <a:off x="2100264" y="3355828"/>
            <a:ext cx="2971800" cy="438150"/>
          </a:xfrm>
          <a:prstGeom prst="rect">
            <a:avLst/>
          </a:prstGeom>
        </p:spPr>
      </p:pic>
      <p:pic>
        <p:nvPicPr>
          <p:cNvPr id="6" name="Picture 5">
            <a:extLst>
              <a:ext uri="{FF2B5EF4-FFF2-40B4-BE49-F238E27FC236}">
                <a16:creationId xmlns:a16="http://schemas.microsoft.com/office/drawing/2014/main" id="{6EAE8C91-F4FA-4BC8-A9DD-2D5E95FAFE4F}"/>
              </a:ext>
            </a:extLst>
          </p:cNvPr>
          <p:cNvPicPr>
            <a:picLocks noChangeAspect="1"/>
          </p:cNvPicPr>
          <p:nvPr/>
        </p:nvPicPr>
        <p:blipFill>
          <a:blip r:embed="rId6"/>
          <a:stretch>
            <a:fillRect/>
          </a:stretch>
        </p:blipFill>
        <p:spPr>
          <a:xfrm>
            <a:off x="5522976" y="3355828"/>
            <a:ext cx="2971800" cy="438150"/>
          </a:xfrm>
          <a:prstGeom prst="rect">
            <a:avLst/>
          </a:prstGeom>
        </p:spPr>
      </p:pic>
      <p:sp>
        <p:nvSpPr>
          <p:cNvPr id="8" name="Rectangle 1">
            <a:extLst>
              <a:ext uri="{FF2B5EF4-FFF2-40B4-BE49-F238E27FC236}">
                <a16:creationId xmlns:a16="http://schemas.microsoft.com/office/drawing/2014/main" id="{0DD978CF-125B-4F91-B893-08B953F8A43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14A6-97D6-4EB2-88B4-056B8A961C40}"/>
              </a:ext>
            </a:extLst>
          </p:cNvPr>
          <p:cNvSpPr>
            <a:spLocks noGrp="1"/>
          </p:cNvSpPr>
          <p:nvPr>
            <p:ph type="title"/>
          </p:nvPr>
        </p:nvSpPr>
        <p:spPr>
          <a:xfrm>
            <a:off x="2221992" y="406537"/>
            <a:ext cx="6611112" cy="725349"/>
          </a:xfrm>
        </p:spPr>
        <p:txBody>
          <a:bodyPr>
            <a:normAutofit fontScale="90000"/>
          </a:bodyPr>
          <a:lstStyle/>
          <a:p>
            <a:pPr algn="ctr"/>
            <a:r>
              <a:rPr lang="en-US" dirty="0"/>
              <a:t>RANDOM FOREST REGRESSION – RANDOMIZED SEARCH CV</a:t>
            </a:r>
            <a:br>
              <a:rPr lang="en-US" dirty="0"/>
            </a:br>
            <a:endParaRPr lang="en-US" dirty="0"/>
          </a:p>
        </p:txBody>
      </p:sp>
      <p:pic>
        <p:nvPicPr>
          <p:cNvPr id="4" name="Picture 3">
            <a:extLst>
              <a:ext uri="{FF2B5EF4-FFF2-40B4-BE49-F238E27FC236}">
                <a16:creationId xmlns:a16="http://schemas.microsoft.com/office/drawing/2014/main" id="{0B183CC7-893D-4DB0-920E-137A665B76AA}"/>
              </a:ext>
            </a:extLst>
          </p:cNvPr>
          <p:cNvPicPr>
            <a:picLocks noChangeAspect="1"/>
          </p:cNvPicPr>
          <p:nvPr/>
        </p:nvPicPr>
        <p:blipFill>
          <a:blip r:embed="rId2"/>
          <a:stretch>
            <a:fillRect/>
          </a:stretch>
        </p:blipFill>
        <p:spPr>
          <a:xfrm>
            <a:off x="2679192" y="1179947"/>
            <a:ext cx="5760720" cy="3557016"/>
          </a:xfrm>
          <a:prstGeom prst="rect">
            <a:avLst/>
          </a:prstGeom>
        </p:spPr>
      </p:pic>
    </p:spTree>
    <p:extLst>
      <p:ext uri="{BB962C8B-B14F-4D97-AF65-F5344CB8AC3E}">
        <p14:creationId xmlns:p14="http://schemas.microsoft.com/office/powerpoint/2010/main" val="229757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81bc58510e_0_0"/>
          <p:cNvSpPr txBox="1">
            <a:spLocks noGrp="1"/>
          </p:cNvSpPr>
          <p:nvPr>
            <p:ph type="title"/>
          </p:nvPr>
        </p:nvSpPr>
        <p:spPr>
          <a:xfrm>
            <a:off x="2300531" y="238662"/>
            <a:ext cx="6283800" cy="72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Neural Network</a:t>
            </a:r>
            <a:endParaRPr sz="3000"/>
          </a:p>
        </p:txBody>
      </p:sp>
      <p:sp>
        <p:nvSpPr>
          <p:cNvPr id="218" name="Google Shape;218;g81bc58510e_0_0"/>
          <p:cNvSpPr txBox="1">
            <a:spLocks noGrp="1"/>
          </p:cNvSpPr>
          <p:nvPr>
            <p:ph type="body" idx="1"/>
          </p:nvPr>
        </p:nvSpPr>
        <p:spPr>
          <a:xfrm>
            <a:off x="2381533" y="861750"/>
            <a:ext cx="6304800" cy="3420000"/>
          </a:xfrm>
          <a:prstGeom prst="rect">
            <a:avLst/>
          </a:prstGeom>
        </p:spPr>
        <p:txBody>
          <a:bodyPr spcFirstLastPara="1" wrap="square" lIns="91425" tIns="45700" rIns="91425" bIns="45700" anchor="t" anchorCtr="0">
            <a:noAutofit/>
          </a:bodyPr>
          <a:lstStyle/>
          <a:p>
            <a:pPr lvl="0"/>
            <a:r>
              <a:rPr lang="en-US" sz="1800" dirty="0" err="1"/>
              <a:t>Keras</a:t>
            </a:r>
            <a:r>
              <a:rPr lang="en-US" sz="1800" dirty="0"/>
              <a:t> Sequential Model</a:t>
            </a:r>
            <a:endParaRPr sz="1800" dirty="0"/>
          </a:p>
          <a:p>
            <a:pPr marL="457200" lvl="1">
              <a:buFont typeface="Arial"/>
              <a:buChar char="•"/>
            </a:pPr>
            <a:r>
              <a:rPr lang="en-US" sz="1800" dirty="0"/>
              <a:t>Basic model -&gt; Overfitting</a:t>
            </a:r>
            <a:endParaRPr sz="1800" dirty="0"/>
          </a:p>
          <a:p>
            <a:pPr lvl="0"/>
            <a:r>
              <a:rPr lang="en-US" sz="1800" dirty="0"/>
              <a:t>Tuning with </a:t>
            </a:r>
            <a:r>
              <a:rPr lang="en-US" sz="1800" dirty="0" err="1"/>
              <a:t>Hyperas</a:t>
            </a:r>
            <a:endParaRPr sz="1800" dirty="0"/>
          </a:p>
          <a:p>
            <a:pPr marL="457200" lvl="1">
              <a:buFont typeface="Arial"/>
              <a:buChar char="•"/>
            </a:pPr>
            <a:r>
              <a:rPr lang="en-US" sz="1800" dirty="0"/>
              <a:t>Best model with hyper parameter optimization</a:t>
            </a:r>
            <a:endParaRPr sz="1800" dirty="0"/>
          </a:p>
        </p:txBody>
      </p:sp>
      <p:pic>
        <p:nvPicPr>
          <p:cNvPr id="219" name="Google Shape;219;g81bc58510e_0_0"/>
          <p:cNvPicPr preferRelativeResize="0"/>
          <p:nvPr/>
        </p:nvPicPr>
        <p:blipFill rotWithShape="1">
          <a:blip r:embed="rId3">
            <a:alphaModFix/>
          </a:blip>
          <a:srcRect/>
          <a:stretch/>
        </p:blipFill>
        <p:spPr>
          <a:xfrm>
            <a:off x="3597827" y="2467429"/>
            <a:ext cx="2516250" cy="2578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11"/>
          <p:cNvSpPr txBox="1"/>
          <p:nvPr/>
        </p:nvSpPr>
        <p:spPr>
          <a:xfrm>
            <a:off x="742215" y="289672"/>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a:solidFill>
                  <a:srgbClr val="0070C0"/>
                </a:solidFill>
                <a:latin typeface="Calibri"/>
                <a:ea typeface="Calibri"/>
                <a:cs typeface="Calibri"/>
                <a:sym typeface="Calibri"/>
              </a:rPr>
              <a:t>NEURAL NETWORK</a:t>
            </a:r>
            <a:endParaRPr/>
          </a:p>
        </p:txBody>
      </p:sp>
      <p:pic>
        <p:nvPicPr>
          <p:cNvPr id="225" name="Google Shape;225;p11"/>
          <p:cNvPicPr preferRelativeResize="0"/>
          <p:nvPr/>
        </p:nvPicPr>
        <p:blipFill>
          <a:blip r:embed="rId3">
            <a:alphaModFix/>
          </a:blip>
          <a:stretch>
            <a:fillRect/>
          </a:stretch>
        </p:blipFill>
        <p:spPr>
          <a:xfrm>
            <a:off x="3327025" y="826775"/>
            <a:ext cx="4655025" cy="3103350"/>
          </a:xfrm>
          <a:prstGeom prst="rect">
            <a:avLst/>
          </a:prstGeom>
          <a:noFill/>
          <a:ln>
            <a:noFill/>
          </a:ln>
        </p:spPr>
      </p:pic>
      <p:pic>
        <p:nvPicPr>
          <p:cNvPr id="226" name="Google Shape;226;p11"/>
          <p:cNvPicPr preferRelativeResize="0"/>
          <p:nvPr/>
        </p:nvPicPr>
        <p:blipFill>
          <a:blip r:embed="rId4">
            <a:alphaModFix/>
          </a:blip>
          <a:stretch>
            <a:fillRect/>
          </a:stretch>
        </p:blipFill>
        <p:spPr>
          <a:xfrm>
            <a:off x="3250417" y="3838550"/>
            <a:ext cx="4655026" cy="10236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aphicFrame>
        <p:nvGraphicFramePr>
          <p:cNvPr id="231" name="Google Shape;231;p12"/>
          <p:cNvGraphicFramePr/>
          <p:nvPr>
            <p:extLst>
              <p:ext uri="{D42A27DB-BD31-4B8C-83A1-F6EECF244321}">
                <p14:modId xmlns:p14="http://schemas.microsoft.com/office/powerpoint/2010/main" val="3661683259"/>
              </p:ext>
            </p:extLst>
          </p:nvPr>
        </p:nvGraphicFramePr>
        <p:xfrm>
          <a:off x="1592825" y="1393721"/>
          <a:ext cx="5914100" cy="3597095"/>
        </p:xfrm>
        <a:graphic>
          <a:graphicData uri="http://schemas.openxmlformats.org/drawingml/2006/table">
            <a:tbl>
              <a:tblPr>
                <a:noFill/>
                <a:tableStyleId>{E2089A24-4F5C-400C-B19C-436DC3863A4B}</a:tableStyleId>
              </a:tblPr>
              <a:tblGrid>
                <a:gridCol w="1996275">
                  <a:extLst>
                    <a:ext uri="{9D8B030D-6E8A-4147-A177-3AD203B41FA5}">
                      <a16:colId xmlns:a16="http://schemas.microsoft.com/office/drawing/2014/main" val="20000"/>
                    </a:ext>
                  </a:extLst>
                </a:gridCol>
                <a:gridCol w="1324900">
                  <a:extLst>
                    <a:ext uri="{9D8B030D-6E8A-4147-A177-3AD203B41FA5}">
                      <a16:colId xmlns:a16="http://schemas.microsoft.com/office/drawing/2014/main" val="20001"/>
                    </a:ext>
                  </a:extLst>
                </a:gridCol>
                <a:gridCol w="2592925">
                  <a:extLst>
                    <a:ext uri="{9D8B030D-6E8A-4147-A177-3AD203B41FA5}">
                      <a16:colId xmlns:a16="http://schemas.microsoft.com/office/drawing/2014/main" val="20002"/>
                    </a:ext>
                  </a:extLst>
                </a:gridCol>
              </a:tblGrid>
              <a:tr h="483325">
                <a:tc gridSpan="3">
                  <a:txBody>
                    <a:bodyPr/>
                    <a:lstStyle/>
                    <a:p>
                      <a:pPr marL="0" marR="0" lvl="0" indent="0" algn="ctr" rtl="0">
                        <a:spcBef>
                          <a:spcPts val="0"/>
                        </a:spcBef>
                        <a:spcAft>
                          <a:spcPts val="0"/>
                        </a:spcAft>
                        <a:buClr>
                          <a:schemeClr val="lt1"/>
                        </a:buClr>
                        <a:buSzPts val="1600"/>
                        <a:buFont typeface="Calibri"/>
                        <a:buNone/>
                      </a:pPr>
                      <a:r>
                        <a:rPr lang="en-US" sz="1600" b="1" u="none" strike="noStrike" cap="none" dirty="0">
                          <a:solidFill>
                            <a:schemeClr val="lt1"/>
                          </a:solidFill>
                        </a:rPr>
                        <a:t>Model Scores</a:t>
                      </a:r>
                      <a:endParaRPr sz="1600" b="1" u="none" strike="noStrike" cap="none" dirty="0">
                        <a:solidFill>
                          <a:schemeClr val="lt1"/>
                        </a:solidFill>
                      </a:endParaRPr>
                    </a:p>
                  </a:txBody>
                  <a:tcPr marL="91425" marR="91425" marT="91425" marB="91425">
                    <a:solidFill>
                      <a:srgbClr val="6666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275">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Model</a:t>
                      </a:r>
                      <a:endParaRPr sz="1200" u="none" strike="noStrike" cap="none">
                        <a:solidFill>
                          <a:schemeClr val="lt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MSE</a:t>
                      </a:r>
                      <a:endParaRPr sz="1200" u="none" strike="noStrike" cap="none">
                        <a:solidFill>
                          <a:schemeClr val="lt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lt1"/>
                          </a:solidFill>
                        </a:rPr>
                        <a:t>R Squared</a:t>
                      </a:r>
                      <a:endParaRPr sz="1200" u="none" strike="noStrike" cap="none">
                        <a:solidFill>
                          <a:schemeClr val="lt1"/>
                        </a:solidFill>
                      </a:endParaRPr>
                    </a:p>
                  </a:txBody>
                  <a:tcPr marL="91425" marR="91425" marT="91425" marB="91425">
                    <a:solidFill>
                      <a:srgbClr val="999999"/>
                    </a:solidFill>
                  </a:tcPr>
                </a:tc>
                <a:extLst>
                  <a:ext uri="{0D108BD9-81ED-4DB2-BD59-A6C34878D82A}">
                    <a16:rowId xmlns:a16="http://schemas.microsoft.com/office/drawing/2014/main" val="10001"/>
                  </a:ext>
                </a:extLst>
              </a:tr>
              <a:tr h="11637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Multi-linear Regression</a:t>
                      </a:r>
                      <a:endParaRPr b="1" dirty="0"/>
                    </a:p>
                    <a:p>
                      <a:pPr marL="0" marR="0" lvl="0" indent="0" algn="l"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Lasso shrinkage </a:t>
                      </a:r>
                      <a:endParaRPr sz="1200" b="1" u="none" strike="noStrike" cap="none" dirty="0">
                        <a:solidFill>
                          <a:schemeClr val="lt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lt1"/>
                          </a:solidFill>
                        </a:rPr>
                        <a:t>Lasso shrinkage (tuned)</a:t>
                      </a:r>
                      <a:endParaRPr sz="1200" b="1" u="none" strike="noStrike" cap="none" dirty="0">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0.50</a:t>
                      </a:r>
                      <a:endParaRPr b="1" dirty="0"/>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0.52</a:t>
                      </a:r>
                      <a:endParaRPr b="1" dirty="0"/>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lt1"/>
                        </a:solidFill>
                      </a:endParaRPr>
                    </a:p>
                    <a:p>
                      <a:pPr marL="0" marR="0" lvl="0" indent="0" algn="ctr" rtl="0">
                        <a:spcBef>
                          <a:spcPts val="0"/>
                        </a:spcBef>
                        <a:spcAft>
                          <a:spcPts val="0"/>
                        </a:spcAft>
                        <a:buClr>
                          <a:schemeClr val="dk1"/>
                        </a:buClr>
                        <a:buSzPts val="1200"/>
                        <a:buFont typeface="Calibri"/>
                        <a:buNone/>
                      </a:pPr>
                      <a:r>
                        <a:rPr lang="en-US" sz="1200" b="1" u="none" strike="noStrike" cap="none" dirty="0">
                          <a:solidFill>
                            <a:schemeClr val="lt1"/>
                          </a:solidFill>
                        </a:rPr>
                        <a:t>0.41</a:t>
                      </a:r>
                      <a:endParaRPr sz="1200" b="1" u="none" strike="noStrike" cap="none" dirty="0">
                        <a:solidFill>
                          <a:schemeClr val="lt1"/>
                        </a:solidFill>
                      </a:endParaRPr>
                    </a:p>
                  </a:txBody>
                  <a:tcPr marL="91425" marR="91425" marT="91425" marB="91425"/>
                </a:tc>
                <a:tc>
                  <a:txBody>
                    <a:bodyPr/>
                    <a:lstStyle/>
                    <a:p>
                      <a:pPr marL="0" marR="0" lvl="0" indent="0" algn="ctr" rtl="0">
                        <a:lnSpc>
                          <a:spcPct val="100000"/>
                        </a:lnSpc>
                        <a:spcBef>
                          <a:spcPts val="0"/>
                        </a:spcBef>
                        <a:spcAft>
                          <a:spcPts val="0"/>
                        </a:spcAft>
                        <a:buClr>
                          <a:schemeClr val="lt1"/>
                        </a:buClr>
                        <a:buSzPts val="1200"/>
                        <a:buFont typeface="Calibri"/>
                        <a:buNone/>
                      </a:pPr>
                      <a:r>
                        <a:rPr lang="en-US" sz="1200" b="1" u="none" strike="noStrike" cap="none" dirty="0">
                          <a:solidFill>
                            <a:schemeClr val="lt1"/>
                          </a:solidFill>
                        </a:rPr>
                        <a:t>0.56</a:t>
                      </a:r>
                      <a:endParaRPr b="1" dirty="0"/>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0.46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0.58</a:t>
                      </a: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2"/>
                  </a:ext>
                </a:extLst>
              </a:tr>
              <a:tr h="775800">
                <a:tc>
                  <a:txBody>
                    <a:bodyPr/>
                    <a:lstStyle/>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Random Forest </a:t>
                      </a:r>
                      <a:endParaRPr sz="1200" b="1" u="none" strike="noStrike" cap="none">
                        <a:solidFill>
                          <a:schemeClr val="lt1"/>
                        </a:solidFill>
                      </a:endParaRPr>
                    </a:p>
                    <a:p>
                      <a:pPr marL="0" marR="0" lvl="0" indent="0" algn="l" rtl="0">
                        <a:spcBef>
                          <a:spcPts val="0"/>
                        </a:spcBef>
                        <a:spcAft>
                          <a:spcPts val="0"/>
                        </a:spcAft>
                        <a:buClr>
                          <a:schemeClr val="dk1"/>
                        </a:buClr>
                        <a:buSzPts val="1200"/>
                        <a:buFont typeface="Calibri"/>
                        <a:buNone/>
                      </a:pPr>
                      <a:endParaRPr sz="1200" b="1" u="none" strike="noStrike" cap="none">
                        <a:solidFill>
                          <a:schemeClr val="lt1"/>
                        </a:solidFill>
                      </a:endParaRPr>
                    </a:p>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Random Forest (tuned)</a:t>
                      </a: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0.17</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p>
                      <a:pPr marL="0" marR="0" lvl="0" indent="0" algn="ctr"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lt1"/>
                          </a:solidFill>
                        </a:rPr>
                        <a:t>0.12</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0.82</a:t>
                      </a:r>
                      <a:endParaRPr sz="1200" b="1" u="none" strike="noStrike" cap="none" dirty="0">
                        <a:solidFill>
                          <a:schemeClr val="lt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lt1"/>
                        </a:solidFill>
                      </a:endParaRPr>
                    </a:p>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u="none" strike="noStrike" cap="none" dirty="0">
                          <a:solidFill>
                            <a:schemeClr val="lt1"/>
                          </a:solidFill>
                        </a:rPr>
                        <a:t>0.87</a:t>
                      </a:r>
                    </a:p>
                    <a:p>
                      <a:pPr marL="0" marR="0" lvl="0" indent="0" algn="ctr" rtl="0">
                        <a:spcBef>
                          <a:spcPts val="0"/>
                        </a:spcBef>
                        <a:spcAft>
                          <a:spcPts val="0"/>
                        </a:spcAft>
                        <a:buClr>
                          <a:schemeClr val="dk1"/>
                        </a:buClr>
                        <a:buSzPts val="1200"/>
                        <a:buFont typeface="Calibri"/>
                        <a:buNone/>
                      </a:pP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3"/>
                  </a:ext>
                </a:extLst>
              </a:tr>
              <a:tr h="621425">
                <a:tc>
                  <a:txBody>
                    <a:bodyPr/>
                    <a:lstStyle/>
                    <a:p>
                      <a:pPr marL="0" marR="0" lvl="0" indent="0" algn="l" rtl="0">
                        <a:spcBef>
                          <a:spcPts val="0"/>
                        </a:spcBef>
                        <a:spcAft>
                          <a:spcPts val="0"/>
                        </a:spcAft>
                        <a:buClr>
                          <a:schemeClr val="lt1"/>
                        </a:buClr>
                        <a:buSzPts val="1200"/>
                        <a:buFont typeface="Calibri"/>
                        <a:buNone/>
                      </a:pPr>
                      <a:r>
                        <a:rPr lang="en-US" sz="1200" b="1" u="none" strike="noStrike" cap="none">
                          <a:solidFill>
                            <a:schemeClr val="lt1"/>
                          </a:solidFill>
                        </a:rPr>
                        <a:t>Neural Network</a:t>
                      </a: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US" sz="1200" b="1" u="none" strike="noStrike" cap="none">
                          <a:solidFill>
                            <a:schemeClr val="lt1"/>
                          </a:solidFill>
                        </a:rPr>
                        <a:t>0.</a:t>
                      </a:r>
                      <a:r>
                        <a:rPr lang="en-US" sz="1200" b="1">
                          <a:solidFill>
                            <a:schemeClr val="lt1"/>
                          </a:solidFill>
                        </a:rPr>
                        <a:t>17</a:t>
                      </a:r>
                      <a:endParaRPr sz="800" b="1" u="none" strike="noStrike" cap="none">
                        <a:solidFill>
                          <a:schemeClr val="dk1"/>
                        </a:solidFill>
                        <a:highlight>
                          <a:srgbClr val="FFFFFF"/>
                        </a:highlight>
                      </a:endParaRPr>
                    </a:p>
                    <a:p>
                      <a:pPr marL="0" marR="0" lvl="0" indent="0" algn="ctr" rtl="0">
                        <a:spcBef>
                          <a:spcPts val="0"/>
                        </a:spcBef>
                        <a:spcAft>
                          <a:spcPts val="0"/>
                        </a:spcAft>
                        <a:buClr>
                          <a:schemeClr val="dk1"/>
                        </a:buClr>
                        <a:buSzPts val="1200"/>
                        <a:buFont typeface="Calibri"/>
                        <a:buNone/>
                      </a:pPr>
                      <a:endParaRPr sz="1200" b="1" u="none" strike="noStrike" cap="none">
                        <a:solidFill>
                          <a:schemeClr val="lt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lt1"/>
                          </a:solidFill>
                        </a:rPr>
                        <a:t>0.</a:t>
                      </a:r>
                      <a:r>
                        <a:rPr lang="en-US" sz="1200" b="1" dirty="0">
                          <a:solidFill>
                            <a:schemeClr val="lt1"/>
                          </a:solidFill>
                        </a:rPr>
                        <a:t>886</a:t>
                      </a:r>
                      <a:endParaRPr sz="1200" b="1" u="none" strike="noStrike" cap="none" dirty="0">
                        <a:solidFill>
                          <a:schemeClr val="lt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232" name="Google Shape;232;p12"/>
          <p:cNvSpPr txBox="1"/>
          <p:nvPr/>
        </p:nvSpPr>
        <p:spPr>
          <a:xfrm>
            <a:off x="3907387" y="392577"/>
            <a:ext cx="3940467" cy="621277"/>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ML RESULT SUMMARY</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11"/>
          <p:cNvSpPr txBox="1"/>
          <p:nvPr/>
        </p:nvSpPr>
        <p:spPr>
          <a:xfrm>
            <a:off x="2735607" y="88504"/>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cs typeface="Calibri"/>
                <a:sym typeface="Calibri"/>
              </a:rPr>
              <a:t>CONCLUSION</a:t>
            </a:r>
            <a:endParaRPr dirty="0"/>
          </a:p>
        </p:txBody>
      </p:sp>
      <p:sp>
        <p:nvSpPr>
          <p:cNvPr id="2" name="TextBox 1">
            <a:extLst>
              <a:ext uri="{FF2B5EF4-FFF2-40B4-BE49-F238E27FC236}">
                <a16:creationId xmlns:a16="http://schemas.microsoft.com/office/drawing/2014/main" id="{49AFD96B-E8BC-40B8-99DE-D7A8F48A0E2F}"/>
              </a:ext>
            </a:extLst>
          </p:cNvPr>
          <p:cNvSpPr txBox="1"/>
          <p:nvPr/>
        </p:nvSpPr>
        <p:spPr>
          <a:xfrm>
            <a:off x="2523744" y="850392"/>
            <a:ext cx="6099048" cy="2400657"/>
          </a:xfrm>
          <a:prstGeom prst="rect">
            <a:avLst/>
          </a:prstGeom>
          <a:noFill/>
        </p:spPr>
        <p:txBody>
          <a:bodyPr wrap="square" rtlCol="0">
            <a:spAutoFit/>
          </a:bodyPr>
          <a:lstStyle/>
          <a:p>
            <a:pPr marL="342900" indent="-342900">
              <a:buAutoNum type="arabicPeriod"/>
            </a:pPr>
            <a:r>
              <a:rPr lang="en-US" sz="1800" dirty="0">
                <a:solidFill>
                  <a:srgbClr val="002060"/>
                </a:solidFill>
                <a:latin typeface="Calibri"/>
                <a:cs typeface="Calibri"/>
                <a:sym typeface="Calibri"/>
              </a:rPr>
              <a:t>Complex relationship between the input variables and the target variable.</a:t>
            </a:r>
          </a:p>
          <a:p>
            <a:pPr marL="342900" indent="-342900">
              <a:buAutoNum type="arabicPeriod"/>
            </a:pPr>
            <a:endParaRPr lang="en-US" dirty="0"/>
          </a:p>
          <a:p>
            <a:pPr marL="342900" indent="-342900">
              <a:buAutoNum type="arabicPeriod"/>
            </a:pPr>
            <a:r>
              <a:rPr lang="en-US" sz="1800" dirty="0">
                <a:solidFill>
                  <a:srgbClr val="002060"/>
                </a:solidFill>
                <a:latin typeface="Calibri"/>
                <a:cs typeface="Calibri"/>
              </a:rPr>
              <a:t>Well Head Pressure is the most important feature contributing to the prediction of the Downhole Pressure. </a:t>
            </a:r>
          </a:p>
          <a:p>
            <a:pPr marL="342900" indent="-342900">
              <a:buAutoNum type="arabicPeriod"/>
            </a:pPr>
            <a:endParaRPr lang="en-US" sz="1800" dirty="0">
              <a:solidFill>
                <a:srgbClr val="002060"/>
              </a:solidFill>
              <a:latin typeface="Calibri"/>
              <a:cs typeface="Calibri"/>
            </a:endParaRPr>
          </a:p>
          <a:p>
            <a:pPr marL="342900" indent="-342900">
              <a:buAutoNum type="arabicPeriod"/>
            </a:pPr>
            <a:r>
              <a:rPr lang="en-US" sz="1800" dirty="0">
                <a:solidFill>
                  <a:srgbClr val="002060"/>
                </a:solidFill>
                <a:latin typeface="Calibri"/>
                <a:cs typeface="Calibri"/>
              </a:rPr>
              <a:t>Future Scope of Study</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41367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OBJECTIVE</a:t>
            </a:r>
            <a:endParaRPr sz="2600" dirty="0">
              <a:sym typeface="Arial"/>
            </a:endParaRPr>
          </a:p>
        </p:txBody>
      </p:sp>
      <p:grpSp>
        <p:nvGrpSpPr>
          <p:cNvPr id="105" name="Google Shape;105;p2"/>
          <p:cNvGrpSpPr/>
          <p:nvPr/>
        </p:nvGrpSpPr>
        <p:grpSpPr>
          <a:xfrm>
            <a:off x="5244663" y="227863"/>
            <a:ext cx="3929203" cy="4775550"/>
            <a:chOff x="5202165" y="-144515"/>
            <a:chExt cx="3963402" cy="4969689"/>
          </a:xfrm>
        </p:grpSpPr>
        <p:grpSp>
          <p:nvGrpSpPr>
            <p:cNvPr id="106" name="Google Shape;106;p2"/>
            <p:cNvGrpSpPr/>
            <p:nvPr/>
          </p:nvGrpSpPr>
          <p:grpSpPr>
            <a:xfrm>
              <a:off x="5202165" y="-144515"/>
              <a:ext cx="3146510" cy="4969689"/>
              <a:chOff x="5202165" y="-144515"/>
              <a:chExt cx="3146510" cy="4969689"/>
            </a:xfrm>
          </p:grpSpPr>
          <p:pic>
            <p:nvPicPr>
              <p:cNvPr id="107" name="Google Shape;107;p2"/>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08" name="Google Shape;108;p2"/>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09" name="Google Shape;109;p2"/>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10" name="Google Shape;110;p2"/>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11" name="Google Shape;111;p2"/>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12" name="Google Shape;112;p2"/>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13" name="Google Shape;113;p2"/>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14" name="Google Shape;114;p2"/>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15" name="Google Shape;115;p2"/>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17" name="Google Shape;117;p2"/>
            <p:cNvSpPr txBox="1"/>
            <p:nvPr/>
          </p:nvSpPr>
          <p:spPr>
            <a:xfrm>
              <a:off x="7310888" y="3843416"/>
              <a:ext cx="1854679" cy="7337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0000CC"/>
                  </a:solidFill>
                  <a:latin typeface="Calibri"/>
                  <a:ea typeface="Calibri"/>
                  <a:cs typeface="Calibri"/>
                  <a:sym typeface="Calibri"/>
                </a:rPr>
                <a:t>Average </a:t>
              </a:r>
              <a:r>
                <a:rPr lang="en-US" sz="1200" b="1">
                  <a:solidFill>
                    <a:srgbClr val="0000CC"/>
                  </a:solidFill>
                  <a:latin typeface="Calibri"/>
                  <a:ea typeface="Calibri"/>
                  <a:cs typeface="Calibri"/>
                  <a:sym typeface="Calibri"/>
                </a:rPr>
                <a:t>Downhole</a:t>
              </a:r>
              <a:r>
                <a:rPr lang="en-US" sz="1100" b="1">
                  <a:solidFill>
                    <a:srgbClr val="0000CC"/>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rgbClr val="0000CC"/>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rgbClr val="0000CC"/>
                  </a:solidFill>
                  <a:latin typeface="Calibri"/>
                  <a:ea typeface="Calibri"/>
                  <a:cs typeface="Calibri"/>
                  <a:sym typeface="Calibri"/>
                </a:rPr>
                <a:t>(Target </a:t>
              </a:r>
              <a:r>
                <a:rPr lang="en-US" sz="1200" b="1">
                  <a:solidFill>
                    <a:srgbClr val="0000CC"/>
                  </a:solidFill>
                  <a:latin typeface="Calibri"/>
                  <a:ea typeface="Calibri"/>
                  <a:cs typeface="Calibri"/>
                  <a:sym typeface="Calibri"/>
                </a:rPr>
                <a:t>Variable</a:t>
              </a:r>
              <a:r>
                <a:rPr lang="en-US" sz="1100" b="1">
                  <a:solidFill>
                    <a:srgbClr val="0000CC"/>
                  </a:solidFill>
                  <a:latin typeface="Calibri"/>
                  <a:ea typeface="Calibri"/>
                  <a:cs typeface="Calibri"/>
                  <a:sym typeface="Calibri"/>
                </a:rPr>
                <a:t>)</a:t>
              </a:r>
              <a:endParaRPr/>
            </a:p>
          </p:txBody>
        </p:sp>
        <p:sp>
          <p:nvSpPr>
            <p:cNvPr id="118" name="Google Shape;118;p2"/>
            <p:cNvSpPr txBox="1"/>
            <p:nvPr/>
          </p:nvSpPr>
          <p:spPr>
            <a:xfrm>
              <a:off x="7149673" y="10908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CC"/>
                  </a:solidFill>
                  <a:latin typeface="Calibri"/>
                  <a:ea typeface="Calibri"/>
                  <a:cs typeface="Calibri"/>
                  <a:sym typeface="Calibri"/>
                </a:rPr>
                <a:t>Well Head</a:t>
              </a:r>
              <a:r>
                <a:rPr lang="en-US" sz="1200">
                  <a:solidFill>
                    <a:srgbClr val="002060"/>
                  </a:solidFill>
                  <a:latin typeface="Calibri"/>
                  <a:ea typeface="Calibri"/>
                  <a:cs typeface="Calibri"/>
                  <a:sym typeface="Calibri"/>
                </a:rPr>
                <a:t> </a:t>
              </a:r>
              <a:r>
                <a:rPr lang="en-US" sz="1200" b="1">
                  <a:solidFill>
                    <a:srgbClr val="0000CC"/>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rgbClr val="002060"/>
                  </a:solidFill>
                  <a:latin typeface="Calibri"/>
                  <a:ea typeface="Calibri"/>
                  <a:cs typeface="Calibri"/>
                  <a:sym typeface="Calibri"/>
                </a:rPr>
                <a:t>(</a:t>
              </a:r>
              <a:r>
                <a:rPr lang="en-US" sz="1200" b="1">
                  <a:solidFill>
                    <a:srgbClr val="0000CC"/>
                  </a:solidFill>
                  <a:latin typeface="Calibri"/>
                  <a:ea typeface="Calibri"/>
                  <a:cs typeface="Calibri"/>
                  <a:sym typeface="Calibri"/>
                </a:rPr>
                <a:t>Input Variables</a:t>
              </a:r>
              <a:r>
                <a:rPr lang="en-US" sz="1200">
                  <a:solidFill>
                    <a:srgbClr val="002060"/>
                  </a:solidFill>
                  <a:latin typeface="Calibri"/>
                  <a:ea typeface="Calibri"/>
                  <a:cs typeface="Calibri"/>
                  <a:sym typeface="Calibri"/>
                </a:rPr>
                <a:t>)</a:t>
              </a:r>
              <a:endParaRPr/>
            </a:p>
          </p:txBody>
        </p:sp>
      </p:grpSp>
      <p:sp>
        <p:nvSpPr>
          <p:cNvPr id="119" name="Google Shape;119;p2"/>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Predict downhole pressure from wellhead data for the feasibilities of : </a:t>
            </a:r>
            <a:endParaRPr/>
          </a:p>
          <a:p>
            <a:pPr marL="742950" lvl="1" indent="-285750" algn="just" rtl="0">
              <a:spcBef>
                <a:spcPts val="320"/>
              </a:spcBef>
              <a:spcAft>
                <a:spcPts val="0"/>
              </a:spcAft>
              <a:buClr>
                <a:srgbClr val="002060"/>
              </a:buClr>
              <a:buSzPts val="1600"/>
              <a:buChar char="–"/>
            </a:pPr>
            <a:r>
              <a:rPr lang="en-US" sz="1600"/>
              <a:t>Well completion without downhole gauges. </a:t>
            </a:r>
            <a:endParaRPr/>
          </a:p>
          <a:p>
            <a:pPr marL="742950" lvl="1" indent="-285750" algn="just" rtl="0">
              <a:spcBef>
                <a:spcPts val="320"/>
              </a:spcBef>
              <a:spcAft>
                <a:spcPts val="0"/>
              </a:spcAft>
              <a:buClr>
                <a:srgbClr val="002060"/>
              </a:buClr>
              <a:buSzPts val="1600"/>
              <a:buChar char="–"/>
            </a:pPr>
            <a:r>
              <a:rPr lang="en-US" sz="1600"/>
              <a:t>Reduction of the completion cost.</a:t>
            </a:r>
            <a:endParaRPr/>
          </a:p>
          <a:p>
            <a:pPr marL="742950" lvl="1" indent="-285750" algn="just" rtl="0">
              <a:spcBef>
                <a:spcPts val="600"/>
              </a:spcBef>
              <a:spcAft>
                <a:spcPts val="0"/>
              </a:spcAft>
              <a:buClr>
                <a:srgbClr val="002060"/>
              </a:buClr>
              <a:buSzPts val="1600"/>
              <a:buChar char="–"/>
            </a:pPr>
            <a:r>
              <a:rPr lang="en-US" sz="1600"/>
              <a:t>Avoiding shutdown time for gauge/sensor maintenance.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3" name="Title 3">
            <a:extLst>
              <a:ext uri="{FF2B5EF4-FFF2-40B4-BE49-F238E27FC236}">
                <a16:creationId xmlns:a16="http://schemas.microsoft.com/office/drawing/2014/main" id="{59766F62-5EC0-4173-AA7F-6F8860FEDC93}"/>
              </a:ext>
            </a:extLst>
          </p:cNvPr>
          <p:cNvSpPr txBox="1">
            <a:spLocks/>
          </p:cNvSpPr>
          <p:nvPr/>
        </p:nvSpPr>
        <p:spPr>
          <a:xfrm>
            <a:off x="1804238" y="264322"/>
            <a:ext cx="7029876"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0C0"/>
              </a:buClr>
              <a:buSzPts val="3600"/>
              <a:buFont typeface="Calibri"/>
              <a:buNone/>
              <a:defRPr sz="3600" b="0"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dirty="0"/>
              <a:t>DATA SOURCE</a:t>
            </a:r>
          </a:p>
        </p:txBody>
      </p:sp>
      <p:pic>
        <p:nvPicPr>
          <p:cNvPr id="125" name="Google Shape;125;p3"/>
          <p:cNvPicPr preferRelativeResize="0"/>
          <p:nvPr/>
        </p:nvPicPr>
        <p:blipFill rotWithShape="1">
          <a:blip r:embed="rId3">
            <a:alphaModFix/>
          </a:blip>
          <a:srcRect l="27223" t="10685" r="25208" b="10293"/>
          <a:stretch/>
        </p:blipFill>
        <p:spPr>
          <a:xfrm>
            <a:off x="5581038" y="1364144"/>
            <a:ext cx="3253076" cy="3039689"/>
          </a:xfrm>
          <a:prstGeom prst="rect">
            <a:avLst/>
          </a:prstGeom>
          <a:noFill/>
          <a:ln>
            <a:noFill/>
          </a:ln>
          <a:effectLst>
            <a:outerShdw blurRad="190500" algn="tl" rotWithShape="0">
              <a:srgbClr val="000000">
                <a:alpha val="69803"/>
              </a:srgbClr>
            </a:outerShdw>
          </a:effectLst>
        </p:spPr>
      </p:pic>
      <p:pic>
        <p:nvPicPr>
          <p:cNvPr id="126" name="Google Shape;126;p3"/>
          <p:cNvPicPr preferRelativeResize="0"/>
          <p:nvPr/>
        </p:nvPicPr>
        <p:blipFill rotWithShape="1">
          <a:blip r:embed="rId3">
            <a:alphaModFix/>
          </a:blip>
          <a:srcRect l="41746" t="54323" r="38735" b="41305"/>
          <a:stretch/>
        </p:blipFill>
        <p:spPr>
          <a:xfrm>
            <a:off x="7027481" y="2659118"/>
            <a:ext cx="834258" cy="105103"/>
          </a:xfrm>
          <a:prstGeom prst="rect">
            <a:avLst/>
          </a:prstGeom>
          <a:noFill/>
          <a:ln>
            <a:noFill/>
          </a:ln>
        </p:spPr>
      </p:pic>
      <p:sp>
        <p:nvSpPr>
          <p:cNvPr id="127" name="Google Shape;127;p3"/>
          <p:cNvSpPr txBox="1"/>
          <p:nvPr/>
        </p:nvSpPr>
        <p:spPr>
          <a:xfrm>
            <a:off x="6841274" y="2571750"/>
            <a:ext cx="829073"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FFFF00"/>
                </a:solidFill>
                <a:latin typeface="Calibri"/>
                <a:ea typeface="Calibri"/>
                <a:cs typeface="Calibri"/>
                <a:sym typeface="Calibri"/>
              </a:rPr>
              <a:t>Volve Field</a:t>
            </a:r>
            <a:endParaRPr/>
          </a:p>
        </p:txBody>
      </p:sp>
      <p:sp>
        <p:nvSpPr>
          <p:cNvPr id="128" name="Google Shape;128;p3"/>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Production data from the Volve Field, North Sea. </a:t>
            </a:r>
            <a:endParaRPr dirty="0"/>
          </a:p>
          <a:p>
            <a:pPr marL="742950" lvl="1" indent="-285750" algn="just" rtl="0">
              <a:spcBef>
                <a:spcPts val="320"/>
              </a:spcBef>
              <a:spcAft>
                <a:spcPts val="0"/>
              </a:spcAft>
              <a:buClr>
                <a:srgbClr val="002060"/>
              </a:buClr>
              <a:buSzPts val="1600"/>
              <a:buChar char="–"/>
            </a:pPr>
            <a:r>
              <a:rPr lang="en-US" sz="1600" dirty="0"/>
              <a:t>Released by Equinor in 2018. </a:t>
            </a:r>
            <a:endParaRPr dirty="0"/>
          </a:p>
          <a:p>
            <a:pPr marL="742950" lvl="1" indent="-285750" algn="just" rtl="0">
              <a:spcBef>
                <a:spcPts val="320"/>
              </a:spcBef>
              <a:spcAft>
                <a:spcPts val="0"/>
              </a:spcAft>
              <a:buClr>
                <a:srgbClr val="002060"/>
              </a:buClr>
              <a:buSzPts val="1600"/>
              <a:buChar char="–"/>
            </a:pPr>
            <a:r>
              <a:rPr lang="en-US" sz="1600" dirty="0"/>
              <a:t>Structured data from five production wells.</a:t>
            </a:r>
            <a:endParaRPr dirty="0"/>
          </a:p>
          <a:p>
            <a:pPr marL="742950" lvl="1" indent="-285750" algn="just" rtl="0">
              <a:spcBef>
                <a:spcPts val="600"/>
              </a:spcBef>
              <a:spcAft>
                <a:spcPts val="0"/>
              </a:spcAft>
              <a:buClr>
                <a:srgbClr val="002060"/>
              </a:buClr>
              <a:buSzPts val="1600"/>
              <a:buChar char="–"/>
            </a:pPr>
            <a:r>
              <a:rPr lang="en-US" sz="1600" dirty="0"/>
              <a:t>Duration 2008 to 2016. </a:t>
            </a:r>
            <a:endParaRPr dirty="0"/>
          </a:p>
          <a:p>
            <a:pPr marL="742950" lvl="1" indent="-285750" algn="just" rtl="0">
              <a:spcBef>
                <a:spcPts val="600"/>
              </a:spcBef>
              <a:spcAft>
                <a:spcPts val="0"/>
              </a:spcAft>
              <a:buClr>
                <a:srgbClr val="002060"/>
              </a:buClr>
              <a:buSzPts val="1600"/>
              <a:buChar char="–"/>
            </a:pPr>
            <a:r>
              <a:rPr lang="en-US" sz="1600" dirty="0"/>
              <a:t>Set of 24 categorical and numerical data from both wellhead and downhole measurements.</a:t>
            </a:r>
            <a:endParaRPr dirty="0"/>
          </a:p>
        </p:txBody>
      </p:sp>
      <p:pic>
        <p:nvPicPr>
          <p:cNvPr id="129" name="Google Shape;129;p3"/>
          <p:cNvPicPr preferRelativeResize="0"/>
          <p:nvPr/>
        </p:nvPicPr>
        <p:blipFill rotWithShape="1">
          <a:blip r:embed="rId4">
            <a:alphaModFix/>
          </a:blip>
          <a:srcRect/>
          <a:stretch/>
        </p:blipFill>
        <p:spPr>
          <a:xfrm>
            <a:off x="6259301" y="1537064"/>
            <a:ext cx="2150858" cy="2009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DATA INTRODUCTION</a:t>
            </a:r>
            <a:endParaRPr sz="2600" dirty="0">
              <a:sym typeface="Arial"/>
            </a:endParaRPr>
          </a:p>
        </p:txBody>
      </p:sp>
      <p:sp>
        <p:nvSpPr>
          <p:cNvPr id="135" name="Google Shape;135;p4"/>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Two discovery wells are on the crest of the structure. </a:t>
            </a:r>
            <a:endParaRPr dirty="0"/>
          </a:p>
          <a:p>
            <a:pPr marL="742950" lvl="1" indent="-285750" algn="just" rtl="0">
              <a:spcBef>
                <a:spcPts val="320"/>
              </a:spcBef>
              <a:spcAft>
                <a:spcPts val="0"/>
              </a:spcAft>
              <a:buClr>
                <a:srgbClr val="002060"/>
              </a:buClr>
              <a:buSzPts val="1600"/>
              <a:buChar char="–"/>
            </a:pPr>
            <a:r>
              <a:rPr lang="en-US" sz="1600" dirty="0"/>
              <a:t>Production since 2008</a:t>
            </a:r>
            <a:endParaRPr dirty="0"/>
          </a:p>
          <a:p>
            <a:pPr marL="742950" lvl="1" indent="-285750" algn="just" rtl="0">
              <a:spcBef>
                <a:spcPts val="320"/>
              </a:spcBef>
              <a:spcAft>
                <a:spcPts val="0"/>
              </a:spcAft>
              <a:buClr>
                <a:srgbClr val="002060"/>
              </a:buClr>
              <a:buSzPts val="1600"/>
              <a:buChar char="–"/>
            </a:pPr>
            <a:r>
              <a:rPr lang="en-US" sz="1600" dirty="0"/>
              <a:t>Highly deviated to horizontal wells</a:t>
            </a:r>
            <a:endParaRPr dirty="0"/>
          </a:p>
          <a:p>
            <a:pPr marL="342900" lvl="0" indent="-342900" algn="just" rtl="0">
              <a:spcBef>
                <a:spcPts val="360"/>
              </a:spcBef>
              <a:spcAft>
                <a:spcPts val="0"/>
              </a:spcAft>
              <a:buClr>
                <a:srgbClr val="002060"/>
              </a:buClr>
              <a:buSzPts val="1800"/>
              <a:buChar char="•"/>
            </a:pPr>
            <a:r>
              <a:rPr lang="en-US" sz="1800" dirty="0"/>
              <a:t>Three appraisal wells are on the flank. </a:t>
            </a:r>
            <a:endParaRPr dirty="0"/>
          </a:p>
          <a:p>
            <a:pPr marL="742950" lvl="1" indent="-285750" algn="just" rtl="0">
              <a:spcBef>
                <a:spcPts val="600"/>
              </a:spcBef>
              <a:spcAft>
                <a:spcPts val="0"/>
              </a:spcAft>
              <a:buClr>
                <a:srgbClr val="002060"/>
              </a:buClr>
              <a:buSzPts val="1600"/>
              <a:buChar char="–"/>
            </a:pPr>
            <a:r>
              <a:rPr lang="en-US" sz="1600" dirty="0"/>
              <a:t>Production since 2013-14</a:t>
            </a:r>
            <a:endParaRPr dirty="0"/>
          </a:p>
          <a:p>
            <a:pPr marL="742950" lvl="1" indent="-285750" algn="just" rtl="0">
              <a:spcBef>
                <a:spcPts val="600"/>
              </a:spcBef>
              <a:spcAft>
                <a:spcPts val="0"/>
              </a:spcAft>
              <a:buClr>
                <a:srgbClr val="002060"/>
              </a:buClr>
              <a:buSzPts val="1600"/>
              <a:buChar char="–"/>
            </a:pPr>
            <a:r>
              <a:rPr lang="en-US" sz="1600" dirty="0"/>
              <a:t>Highly deviated to horizontal wells</a:t>
            </a:r>
            <a:endParaRPr dirty="0"/>
          </a:p>
          <a:p>
            <a:pPr marL="742950" lvl="1" indent="-184150" algn="just" rtl="0">
              <a:spcBef>
                <a:spcPts val="600"/>
              </a:spcBef>
              <a:spcAft>
                <a:spcPts val="0"/>
              </a:spcAft>
              <a:buClr>
                <a:srgbClr val="002060"/>
              </a:buClr>
              <a:buSzPts val="1600"/>
              <a:buNone/>
            </a:pPr>
            <a:endParaRPr sz="1600" dirty="0"/>
          </a:p>
        </p:txBody>
      </p:sp>
      <p:pic>
        <p:nvPicPr>
          <p:cNvPr id="136" name="Google Shape;136;p4"/>
          <p:cNvPicPr preferRelativeResize="0"/>
          <p:nvPr/>
        </p:nvPicPr>
        <p:blipFill rotWithShape="1">
          <a:blip r:embed="rId3">
            <a:alphaModFix/>
          </a:blip>
          <a:srcRect l="3473" t="30072" r="54136" b="7993"/>
          <a:stretch/>
        </p:blipFill>
        <p:spPr>
          <a:xfrm>
            <a:off x="5876370" y="1365343"/>
            <a:ext cx="2828302" cy="303849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grpSp>
        <p:nvGrpSpPr>
          <p:cNvPr id="168" name="Google Shape;168;p6"/>
          <p:cNvGrpSpPr/>
          <p:nvPr/>
        </p:nvGrpSpPr>
        <p:grpSpPr>
          <a:xfrm>
            <a:off x="5524500" y="579035"/>
            <a:ext cx="3345310" cy="4495880"/>
            <a:chOff x="5202165" y="-144515"/>
            <a:chExt cx="3748598" cy="4969689"/>
          </a:xfrm>
        </p:grpSpPr>
        <p:grpSp>
          <p:nvGrpSpPr>
            <p:cNvPr id="169" name="Google Shape;169;p6"/>
            <p:cNvGrpSpPr/>
            <p:nvPr/>
          </p:nvGrpSpPr>
          <p:grpSpPr>
            <a:xfrm>
              <a:off x="5202165" y="-144515"/>
              <a:ext cx="3146510" cy="4969689"/>
              <a:chOff x="5202165" y="-144515"/>
              <a:chExt cx="3146510" cy="4969689"/>
            </a:xfrm>
          </p:grpSpPr>
          <p:pic>
            <p:nvPicPr>
              <p:cNvPr id="170" name="Google Shape;170;p6"/>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71" name="Google Shape;171;p6"/>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72" name="Google Shape;172;p6"/>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73" name="Google Shape;173;p6"/>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74" name="Google Shape;174;p6"/>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75" name="Google Shape;175;p6"/>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76" name="Google Shape;176;p6"/>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77" name="Google Shape;177;p6"/>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78" name="Google Shape;178;p6"/>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79" name="Google Shape;179;p6"/>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80" name="Google Shape;180;p6"/>
            <p:cNvSpPr txBox="1"/>
            <p:nvPr/>
          </p:nvSpPr>
          <p:spPr>
            <a:xfrm>
              <a:off x="6878904" y="3171495"/>
              <a:ext cx="1854678" cy="7144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Average</a:t>
              </a:r>
              <a:r>
                <a:rPr lang="en-US" sz="1100" b="1">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Downhole</a:t>
              </a:r>
              <a:r>
                <a:rPr lang="en-US" sz="11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chemeClr val="dk1"/>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(Target </a:t>
              </a:r>
              <a:r>
                <a:rPr lang="en-US" sz="1200" b="1">
                  <a:solidFill>
                    <a:schemeClr val="dk1"/>
                  </a:solidFill>
                  <a:latin typeface="Calibri"/>
                  <a:ea typeface="Calibri"/>
                  <a:cs typeface="Calibri"/>
                  <a:sym typeface="Calibri"/>
                </a:rPr>
                <a:t>Variable</a:t>
              </a:r>
              <a:r>
                <a:rPr lang="en-US" sz="1100" b="1">
                  <a:solidFill>
                    <a:schemeClr val="dk1"/>
                  </a:solidFill>
                  <a:latin typeface="Calibri"/>
                  <a:ea typeface="Calibri"/>
                  <a:cs typeface="Calibri"/>
                  <a:sym typeface="Calibri"/>
                </a:rPr>
                <a:t>)</a:t>
              </a:r>
              <a:endParaRPr/>
            </a:p>
          </p:txBody>
        </p:sp>
        <p:sp>
          <p:nvSpPr>
            <p:cNvPr id="181" name="Google Shape;181;p6"/>
            <p:cNvSpPr txBox="1"/>
            <p:nvPr/>
          </p:nvSpPr>
          <p:spPr>
            <a:xfrm>
              <a:off x="6858000" y="37575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Surface</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a:t>
              </a:r>
              <a:r>
                <a:rPr lang="en-US" sz="1200" b="1">
                  <a:solidFill>
                    <a:schemeClr val="dk1"/>
                  </a:solidFill>
                  <a:latin typeface="Calibri"/>
                  <a:ea typeface="Calibri"/>
                  <a:cs typeface="Calibri"/>
                  <a:sym typeface="Calibri"/>
                </a:rPr>
                <a:t>Input</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Variable</a:t>
              </a:r>
              <a:r>
                <a:rPr lang="en-US" sz="1200">
                  <a:solidFill>
                    <a:schemeClr val="dk1"/>
                  </a:solidFill>
                  <a:latin typeface="Calibri"/>
                  <a:ea typeface="Calibri"/>
                  <a:cs typeface="Calibri"/>
                  <a:sym typeface="Calibri"/>
                </a:rPr>
                <a:t>)</a:t>
              </a:r>
              <a:endParaRPr/>
            </a:p>
          </p:txBody>
        </p:sp>
        <p:sp>
          <p:nvSpPr>
            <p:cNvPr id="182" name="Google Shape;182;p6"/>
            <p:cNvSpPr txBox="1"/>
            <p:nvPr/>
          </p:nvSpPr>
          <p:spPr>
            <a:xfrm>
              <a:off x="7096086" y="836192"/>
              <a:ext cx="1854677" cy="124912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Choke Size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Pressure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Temperature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Oil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Gas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Water Volume</a:t>
              </a:r>
              <a:endParaRPr/>
            </a:p>
          </p:txBody>
        </p:sp>
      </p:grpSp>
      <p:sp>
        <p:nvSpPr>
          <p:cNvPr id="183" name="Google Shape;183;p6"/>
          <p:cNvSpPr txBox="1">
            <a:spLocks noGrp="1"/>
          </p:cNvSpPr>
          <p:nvPr>
            <p:ph type="title"/>
          </p:nvPr>
        </p:nvSpPr>
        <p:spPr>
          <a:xfrm>
            <a:off x="1792309" y="257219"/>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FEATURE AND TARGET VARIABLES</a:t>
            </a:r>
            <a:endParaRPr sz="2600" dirty="0">
              <a:sym typeface="Arial"/>
            </a:endParaRPr>
          </a:p>
        </p:txBody>
      </p:sp>
      <p:sp>
        <p:nvSpPr>
          <p:cNvPr id="184" name="Google Shape;184;p6"/>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Derived and unrelated numerical variables avoided. </a:t>
            </a:r>
            <a:endParaRPr/>
          </a:p>
          <a:p>
            <a:pPr marL="742950" lvl="1" indent="-285750" algn="just" rtl="0">
              <a:spcBef>
                <a:spcPts val="320"/>
              </a:spcBef>
              <a:spcAft>
                <a:spcPts val="0"/>
              </a:spcAft>
              <a:buClr>
                <a:srgbClr val="002060"/>
              </a:buClr>
              <a:buSzPts val="1600"/>
              <a:buChar char="–"/>
            </a:pPr>
            <a:r>
              <a:rPr lang="en-US" sz="1600"/>
              <a:t>DP Tubing</a:t>
            </a:r>
            <a:endParaRPr/>
          </a:p>
          <a:p>
            <a:pPr marL="742950" lvl="1" indent="-285750" algn="just" rtl="0">
              <a:spcBef>
                <a:spcPts val="320"/>
              </a:spcBef>
              <a:spcAft>
                <a:spcPts val="0"/>
              </a:spcAft>
              <a:buClr>
                <a:srgbClr val="002060"/>
              </a:buClr>
              <a:buSzPts val="1600"/>
              <a:buChar char="–"/>
            </a:pPr>
            <a:r>
              <a:rPr lang="en-US" sz="1600"/>
              <a:t>DP Choke Size </a:t>
            </a:r>
            <a:endParaRPr/>
          </a:p>
          <a:p>
            <a:pPr marL="742950" lvl="1" indent="-285750" algn="just" rtl="0">
              <a:spcBef>
                <a:spcPts val="600"/>
              </a:spcBef>
              <a:spcAft>
                <a:spcPts val="0"/>
              </a:spcAft>
              <a:buClr>
                <a:srgbClr val="002060"/>
              </a:buClr>
              <a:buSzPts val="1600"/>
              <a:buChar char="–"/>
            </a:pPr>
            <a:r>
              <a:rPr lang="en-US" sz="1600"/>
              <a:t>Annulus Pressure</a:t>
            </a:r>
            <a:endParaRPr/>
          </a:p>
          <a:p>
            <a:pPr marL="342900" lvl="0" indent="-342900" algn="just" rtl="0">
              <a:spcBef>
                <a:spcPts val="360"/>
              </a:spcBef>
              <a:spcAft>
                <a:spcPts val="0"/>
              </a:spcAft>
              <a:buClr>
                <a:srgbClr val="002060"/>
              </a:buClr>
              <a:buSzPts val="1800"/>
              <a:buChar char="•"/>
            </a:pPr>
            <a:r>
              <a:rPr lang="en-US" sz="1800"/>
              <a:t>All categorical variables were also avoided. </a:t>
            </a:r>
            <a:endParaRPr/>
          </a:p>
          <a:p>
            <a:pPr marL="742950" lvl="1" indent="-285750" algn="just" rtl="0">
              <a:spcBef>
                <a:spcPts val="320"/>
              </a:spcBef>
              <a:spcAft>
                <a:spcPts val="0"/>
              </a:spcAft>
              <a:buClr>
                <a:srgbClr val="002060"/>
              </a:buClr>
              <a:buSzPts val="1600"/>
              <a:buChar char="–"/>
            </a:pPr>
            <a:r>
              <a:rPr lang="en-US" sz="1600"/>
              <a:t>Well Name</a:t>
            </a:r>
            <a:endParaRPr/>
          </a:p>
          <a:p>
            <a:pPr marL="742950" lvl="1" indent="-285750" algn="just" rtl="0">
              <a:spcBef>
                <a:spcPts val="320"/>
              </a:spcBef>
              <a:spcAft>
                <a:spcPts val="0"/>
              </a:spcAft>
              <a:buClr>
                <a:srgbClr val="002060"/>
              </a:buClr>
              <a:buSzPts val="1600"/>
              <a:buChar char="–"/>
            </a:pPr>
            <a:r>
              <a:rPr lang="en-US" sz="1600"/>
              <a:t>Well Type</a:t>
            </a:r>
            <a:endParaRPr/>
          </a:p>
          <a:p>
            <a:pPr marL="742950" lvl="1" indent="-285750" algn="just" rtl="0">
              <a:spcBef>
                <a:spcPts val="600"/>
              </a:spcBef>
              <a:spcAft>
                <a:spcPts val="0"/>
              </a:spcAft>
              <a:buClr>
                <a:srgbClr val="002060"/>
              </a:buClr>
              <a:buSzPts val="1600"/>
              <a:buChar char="–"/>
            </a:pPr>
            <a:r>
              <a:rPr lang="en-US" sz="1600"/>
              <a:t>Facility Code</a:t>
            </a:r>
            <a:endParaRPr/>
          </a:p>
          <a:p>
            <a:pPr marL="742950" lvl="1" indent="-184150" algn="just" rtl="0">
              <a:spcBef>
                <a:spcPts val="600"/>
              </a:spcBef>
              <a:spcAft>
                <a:spcPts val="0"/>
              </a:spcAft>
              <a:buClr>
                <a:srgbClr val="002060"/>
              </a:buClr>
              <a:buSzPts val="1600"/>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p:nvPr/>
        </p:nvSpPr>
        <p:spPr>
          <a:xfrm>
            <a:off x="1858056" y="300007"/>
            <a:ext cx="4657044"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buClr>
                <a:srgbClr val="0070C0"/>
              </a:buClr>
              <a:buSzPts val="3600"/>
              <a:buFont typeface="Calibri"/>
              <a:buNone/>
              <a:defRPr sz="2600">
                <a:solidFill>
                  <a:srgbClr val="0070C0"/>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EXPLORATORY DATA ANALYSIS</a:t>
            </a:r>
            <a:endParaRPr dirty="0"/>
          </a:p>
        </p:txBody>
      </p:sp>
      <p:pic>
        <p:nvPicPr>
          <p:cNvPr id="190" name="Google Shape;190;p7"/>
          <p:cNvPicPr preferRelativeResize="0"/>
          <p:nvPr/>
        </p:nvPicPr>
        <p:blipFill rotWithShape="1">
          <a:blip r:embed="rId3">
            <a:alphaModFix/>
          </a:blip>
          <a:srcRect r="8654"/>
          <a:stretch/>
        </p:blipFill>
        <p:spPr>
          <a:xfrm>
            <a:off x="6386052" y="715256"/>
            <a:ext cx="2410466" cy="1985433"/>
          </a:xfrm>
          <a:prstGeom prst="rect">
            <a:avLst/>
          </a:prstGeom>
          <a:noFill/>
          <a:ln>
            <a:noFill/>
          </a:ln>
          <a:effectLst>
            <a:outerShdw blurRad="190500" algn="tl" rotWithShape="0">
              <a:srgbClr val="000000">
                <a:alpha val="69803"/>
              </a:srgbClr>
            </a:outerShdw>
          </a:effectLst>
        </p:spPr>
      </p:pic>
      <p:sp>
        <p:nvSpPr>
          <p:cNvPr id="191" name="Google Shape;191;p7"/>
          <p:cNvSpPr txBox="1">
            <a:spLocks noGrp="1"/>
          </p:cNvSpPr>
          <p:nvPr>
            <p:ph type="body" idx="1"/>
          </p:nvPr>
        </p:nvSpPr>
        <p:spPr>
          <a:xfrm>
            <a:off x="1858057" y="1500595"/>
            <a:ext cx="3489434" cy="245918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Relationship between the features and target variable. </a:t>
            </a:r>
            <a:endParaRPr/>
          </a:p>
          <a:p>
            <a:pPr marL="742950" lvl="1" indent="-285750" algn="just" rtl="0">
              <a:spcBef>
                <a:spcPts val="320"/>
              </a:spcBef>
              <a:spcAft>
                <a:spcPts val="0"/>
              </a:spcAft>
              <a:buClr>
                <a:srgbClr val="002060"/>
              </a:buClr>
              <a:buSzPts val="1600"/>
              <a:buChar char="–"/>
            </a:pPr>
            <a:r>
              <a:rPr lang="en-US" sz="1600"/>
              <a:t>Scatter plots</a:t>
            </a:r>
            <a:endParaRPr/>
          </a:p>
          <a:p>
            <a:pPr marL="342900" lvl="0" indent="-342900" algn="just" rtl="0">
              <a:spcBef>
                <a:spcPts val="360"/>
              </a:spcBef>
              <a:spcAft>
                <a:spcPts val="0"/>
              </a:spcAft>
              <a:buClr>
                <a:srgbClr val="002060"/>
              </a:buClr>
              <a:buSzPts val="1800"/>
              <a:buChar char="•"/>
            </a:pPr>
            <a:r>
              <a:rPr lang="en-US" sz="1800"/>
              <a:t>Little or no Multicollinearity between the features. </a:t>
            </a:r>
            <a:endParaRPr/>
          </a:p>
          <a:p>
            <a:pPr marL="742950" lvl="1" indent="-285750" algn="just" rtl="0">
              <a:spcBef>
                <a:spcPts val="600"/>
              </a:spcBef>
              <a:spcAft>
                <a:spcPts val="0"/>
              </a:spcAft>
              <a:buClr>
                <a:srgbClr val="002060"/>
              </a:buClr>
              <a:buSzPts val="1600"/>
              <a:buChar char="–"/>
            </a:pPr>
            <a:r>
              <a:rPr lang="en-US" sz="1600"/>
              <a:t>Heat Map</a:t>
            </a:r>
            <a:endParaRPr/>
          </a:p>
          <a:p>
            <a:pPr marL="742950" lvl="1" indent="-285750" algn="just" rtl="0">
              <a:spcBef>
                <a:spcPts val="600"/>
              </a:spcBef>
              <a:spcAft>
                <a:spcPts val="0"/>
              </a:spcAft>
              <a:buClr>
                <a:srgbClr val="002060"/>
              </a:buClr>
              <a:buSzPts val="1600"/>
              <a:buChar char="–"/>
            </a:pPr>
            <a:r>
              <a:rPr lang="en-US" sz="1600"/>
              <a:t>Pairwise plotting</a:t>
            </a:r>
            <a:endParaRPr/>
          </a:p>
          <a:p>
            <a:pPr marL="742950" lvl="1" indent="-184150" algn="just" rtl="0">
              <a:spcBef>
                <a:spcPts val="600"/>
              </a:spcBef>
              <a:spcAft>
                <a:spcPts val="0"/>
              </a:spcAft>
              <a:buClr>
                <a:srgbClr val="002060"/>
              </a:buClr>
              <a:buSzPts val="1600"/>
              <a:buNone/>
            </a:pPr>
            <a:endParaRPr sz="1600"/>
          </a:p>
        </p:txBody>
      </p:sp>
      <p:pic>
        <p:nvPicPr>
          <p:cNvPr id="192" name="Google Shape;192;p7"/>
          <p:cNvPicPr preferRelativeResize="0"/>
          <p:nvPr/>
        </p:nvPicPr>
        <p:blipFill rotWithShape="1">
          <a:blip r:embed="rId4">
            <a:alphaModFix/>
          </a:blip>
          <a:srcRect/>
          <a:stretch/>
        </p:blipFill>
        <p:spPr>
          <a:xfrm>
            <a:off x="6386052" y="2769928"/>
            <a:ext cx="2410466" cy="2206301"/>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829664" y="270650"/>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PROJECT WORKFLOW</a:t>
            </a:r>
            <a:endParaRPr sz="2600" dirty="0">
              <a:sym typeface="Arial"/>
            </a:endParaRPr>
          </a:p>
        </p:txBody>
      </p:sp>
      <p:sp>
        <p:nvSpPr>
          <p:cNvPr id="142" name="Google Shape;142;p5"/>
          <p:cNvSpPr txBox="1"/>
          <p:nvPr/>
        </p:nvSpPr>
        <p:spPr>
          <a:xfrm>
            <a:off x="2028306" y="3276028"/>
            <a:ext cx="10541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Raw Data File</a:t>
            </a:r>
            <a:endParaRPr/>
          </a:p>
        </p:txBody>
      </p:sp>
      <p:sp>
        <p:nvSpPr>
          <p:cNvPr id="143" name="Google Shape;143;p5"/>
          <p:cNvSpPr txBox="1"/>
          <p:nvPr/>
        </p:nvSpPr>
        <p:spPr>
          <a:xfrm>
            <a:off x="3451510" y="3200846"/>
            <a:ext cx="13098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Data Cleaning and Wrangling</a:t>
            </a:r>
            <a:endParaRPr/>
          </a:p>
        </p:txBody>
      </p:sp>
      <p:pic>
        <p:nvPicPr>
          <p:cNvPr id="144" name="Google Shape;144;p5"/>
          <p:cNvPicPr preferRelativeResize="0"/>
          <p:nvPr/>
        </p:nvPicPr>
        <p:blipFill rotWithShape="1">
          <a:blip r:embed="rId3">
            <a:alphaModFix/>
          </a:blip>
          <a:srcRect b="7112"/>
          <a:stretch/>
        </p:blipFill>
        <p:spPr>
          <a:xfrm>
            <a:off x="2028306" y="2068830"/>
            <a:ext cx="1267543" cy="1085850"/>
          </a:xfrm>
          <a:prstGeom prst="rect">
            <a:avLst/>
          </a:prstGeom>
          <a:noFill/>
          <a:ln>
            <a:noFill/>
          </a:ln>
          <a:effectLst>
            <a:outerShdw blurRad="190500" algn="tl" rotWithShape="0">
              <a:srgbClr val="000000">
                <a:alpha val="69803"/>
              </a:srgbClr>
            </a:outerShdw>
          </a:effectLst>
        </p:spPr>
      </p:pic>
      <p:pic>
        <p:nvPicPr>
          <p:cNvPr id="145" name="Google Shape;145;p5"/>
          <p:cNvPicPr preferRelativeResize="0"/>
          <p:nvPr/>
        </p:nvPicPr>
        <p:blipFill rotWithShape="1">
          <a:blip r:embed="rId4">
            <a:alphaModFix/>
          </a:blip>
          <a:srcRect/>
          <a:stretch/>
        </p:blipFill>
        <p:spPr>
          <a:xfrm>
            <a:off x="3529828" y="2068830"/>
            <a:ext cx="1231499" cy="1091279"/>
          </a:xfrm>
          <a:prstGeom prst="rect">
            <a:avLst/>
          </a:prstGeom>
          <a:noFill/>
          <a:ln>
            <a:noFill/>
          </a:ln>
          <a:effectLst>
            <a:outerShdw blurRad="190500" algn="tl" rotWithShape="0">
              <a:srgbClr val="000000">
                <a:alpha val="69803"/>
              </a:srgbClr>
            </a:outerShdw>
          </a:effectLst>
        </p:spPr>
      </p:pic>
      <p:pic>
        <p:nvPicPr>
          <p:cNvPr id="146" name="Google Shape;146;p5"/>
          <p:cNvPicPr preferRelativeResize="0"/>
          <p:nvPr/>
        </p:nvPicPr>
        <p:blipFill rotWithShape="1">
          <a:blip r:embed="rId5">
            <a:alphaModFix/>
          </a:blip>
          <a:srcRect l="32126" t="23073" r="30532" b="11111"/>
          <a:stretch/>
        </p:blipFill>
        <p:spPr>
          <a:xfrm>
            <a:off x="4984026" y="2068830"/>
            <a:ext cx="1095211" cy="1085850"/>
          </a:xfrm>
          <a:prstGeom prst="rect">
            <a:avLst/>
          </a:prstGeom>
          <a:noFill/>
          <a:ln>
            <a:noFill/>
          </a:ln>
          <a:effectLst>
            <a:outerShdw blurRad="190500" algn="tl" rotWithShape="0">
              <a:srgbClr val="000000">
                <a:alpha val="69803"/>
              </a:srgbClr>
            </a:outerShdw>
          </a:effectLst>
        </p:spPr>
      </p:pic>
      <p:cxnSp>
        <p:nvCxnSpPr>
          <p:cNvPr id="147" name="Google Shape;147;p5"/>
          <p:cNvCxnSpPr>
            <a:stCxn id="145" idx="3"/>
            <a:endCxn id="146" idx="1"/>
          </p:cNvCxnSpPr>
          <p:nvPr/>
        </p:nvCxnSpPr>
        <p:spPr>
          <a:xfrm rot="10800000" flipH="1">
            <a:off x="4761327" y="2611770"/>
            <a:ext cx="2226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48" name="Google Shape;148;p5"/>
          <p:cNvSpPr txBox="1"/>
          <p:nvPr/>
        </p:nvSpPr>
        <p:spPr>
          <a:xfrm>
            <a:off x="5264570" y="3276027"/>
            <a:ext cx="53412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EDA</a:t>
            </a:r>
            <a:endParaRPr/>
          </a:p>
        </p:txBody>
      </p:sp>
      <p:pic>
        <p:nvPicPr>
          <p:cNvPr id="149" name="Google Shape;149;p5"/>
          <p:cNvPicPr preferRelativeResize="0"/>
          <p:nvPr/>
        </p:nvPicPr>
        <p:blipFill rotWithShape="1">
          <a:blip r:embed="rId6">
            <a:alphaModFix/>
          </a:blip>
          <a:srcRect t="12780" b="9264"/>
          <a:stretch/>
        </p:blipFill>
        <p:spPr>
          <a:xfrm>
            <a:off x="6416526" y="2064064"/>
            <a:ext cx="1095211" cy="1093361"/>
          </a:xfrm>
          <a:prstGeom prst="rect">
            <a:avLst/>
          </a:prstGeom>
          <a:noFill/>
          <a:ln>
            <a:noFill/>
          </a:ln>
          <a:effectLst>
            <a:outerShdw blurRad="190500" algn="tl" rotWithShape="0">
              <a:srgbClr val="000000">
                <a:alpha val="69803"/>
              </a:srgbClr>
            </a:outerShdw>
          </a:effectLst>
        </p:spPr>
      </p:pic>
      <p:pic>
        <p:nvPicPr>
          <p:cNvPr id="150" name="Google Shape;150;p5"/>
          <p:cNvPicPr preferRelativeResize="0"/>
          <p:nvPr/>
        </p:nvPicPr>
        <p:blipFill rotWithShape="1">
          <a:blip r:embed="rId7">
            <a:alphaModFix/>
          </a:blip>
          <a:srcRect/>
          <a:stretch/>
        </p:blipFill>
        <p:spPr>
          <a:xfrm>
            <a:off x="6416528" y="807558"/>
            <a:ext cx="1095210" cy="1093361"/>
          </a:xfrm>
          <a:prstGeom prst="rect">
            <a:avLst/>
          </a:prstGeom>
          <a:noFill/>
          <a:ln>
            <a:noFill/>
          </a:ln>
          <a:effectLst>
            <a:outerShdw blurRad="190500" algn="tl" rotWithShape="0">
              <a:srgbClr val="000000">
                <a:alpha val="69803"/>
              </a:srgbClr>
            </a:outerShdw>
          </a:effectLst>
        </p:spPr>
      </p:pic>
      <p:pic>
        <p:nvPicPr>
          <p:cNvPr id="151" name="Google Shape;151;p5"/>
          <p:cNvPicPr preferRelativeResize="0"/>
          <p:nvPr/>
        </p:nvPicPr>
        <p:blipFill rotWithShape="1">
          <a:blip r:embed="rId8">
            <a:alphaModFix/>
          </a:blip>
          <a:srcRect t="-1" r="63627" b="-2160"/>
          <a:stretch/>
        </p:blipFill>
        <p:spPr>
          <a:xfrm>
            <a:off x="6416526" y="3320570"/>
            <a:ext cx="1095211" cy="1093361"/>
          </a:xfrm>
          <a:prstGeom prst="rect">
            <a:avLst/>
          </a:prstGeom>
          <a:noFill/>
          <a:ln>
            <a:noFill/>
          </a:ln>
          <a:effectLst>
            <a:outerShdw blurRad="190500" algn="tl" rotWithShape="0">
              <a:srgbClr val="000000">
                <a:alpha val="69803"/>
              </a:srgbClr>
            </a:outerShdw>
          </a:effectLst>
        </p:spPr>
      </p:pic>
      <p:cxnSp>
        <p:nvCxnSpPr>
          <p:cNvPr id="152" name="Google Shape;152;p5"/>
          <p:cNvCxnSpPr>
            <a:stCxn id="146" idx="3"/>
            <a:endCxn id="150" idx="1"/>
          </p:cNvCxnSpPr>
          <p:nvPr/>
        </p:nvCxnSpPr>
        <p:spPr>
          <a:xfrm rot="10800000" flipH="1">
            <a:off x="6079237" y="1354155"/>
            <a:ext cx="337200" cy="1257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3" name="Google Shape;153;p5"/>
          <p:cNvCxnSpPr>
            <a:stCxn id="146" idx="3"/>
            <a:endCxn id="151" idx="1"/>
          </p:cNvCxnSpPr>
          <p:nvPr/>
        </p:nvCxnSpPr>
        <p:spPr>
          <a:xfrm>
            <a:off x="6079237" y="2611755"/>
            <a:ext cx="337200" cy="12555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4" name="Google Shape;154;p5"/>
          <p:cNvCxnSpPr>
            <a:stCxn id="146" idx="3"/>
            <a:endCxn id="149" idx="1"/>
          </p:cNvCxnSpPr>
          <p:nvPr/>
        </p:nvCxnSpPr>
        <p:spPr>
          <a:xfrm rot="10800000" flipH="1">
            <a:off x="6079237" y="2610855"/>
            <a:ext cx="337200" cy="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5" name="Google Shape;155;p5"/>
          <p:cNvCxnSpPr>
            <a:stCxn id="144" idx="3"/>
            <a:endCxn id="145" idx="1"/>
          </p:cNvCxnSpPr>
          <p:nvPr/>
        </p:nvCxnSpPr>
        <p:spPr>
          <a:xfrm>
            <a:off x="3295849" y="2611755"/>
            <a:ext cx="2340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56" name="Google Shape;156;p5"/>
          <p:cNvSpPr txBox="1"/>
          <p:nvPr/>
        </p:nvSpPr>
        <p:spPr>
          <a:xfrm rot="-5400000">
            <a:off x="7267279" y="1091510"/>
            <a:ext cx="9044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Multi-Linear </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7" name="Google Shape;157;p5"/>
          <p:cNvSpPr txBox="1"/>
          <p:nvPr/>
        </p:nvSpPr>
        <p:spPr>
          <a:xfrm rot="-5400000">
            <a:off x="7179115" y="2402995"/>
            <a:ext cx="108074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Random Forrest</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8" name="Google Shape;158;p5"/>
          <p:cNvSpPr txBox="1"/>
          <p:nvPr/>
        </p:nvSpPr>
        <p:spPr>
          <a:xfrm rot="-5400000">
            <a:off x="7189464" y="3646901"/>
            <a:ext cx="1107997"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Neural  Network</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9" name="Google Shape;159;p5"/>
          <p:cNvSpPr txBox="1"/>
          <p:nvPr/>
        </p:nvSpPr>
        <p:spPr>
          <a:xfrm>
            <a:off x="6738749" y="4535043"/>
            <a:ext cx="45076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ML</a:t>
            </a:r>
            <a:endParaRPr/>
          </a:p>
        </p:txBody>
      </p:sp>
      <p:pic>
        <p:nvPicPr>
          <p:cNvPr id="160" name="Google Shape;160;p5"/>
          <p:cNvPicPr preferRelativeResize="0"/>
          <p:nvPr/>
        </p:nvPicPr>
        <p:blipFill rotWithShape="1">
          <a:blip r:embed="rId9">
            <a:alphaModFix/>
          </a:blip>
          <a:srcRect/>
          <a:stretch/>
        </p:blipFill>
        <p:spPr>
          <a:xfrm>
            <a:off x="8085738" y="2258108"/>
            <a:ext cx="910672" cy="716299"/>
          </a:xfrm>
          <a:prstGeom prst="rect">
            <a:avLst/>
          </a:prstGeom>
          <a:noFill/>
          <a:ln>
            <a:noFill/>
          </a:ln>
          <a:effectLst>
            <a:outerShdw blurRad="190500" algn="tl" rotWithShape="0">
              <a:srgbClr val="000000">
                <a:alpha val="69803"/>
              </a:srgbClr>
            </a:outerShdw>
          </a:effectLst>
        </p:spPr>
      </p:pic>
      <p:cxnSp>
        <p:nvCxnSpPr>
          <p:cNvPr id="161" name="Google Shape;161;p5"/>
          <p:cNvCxnSpPr>
            <a:stCxn id="156" idx="2"/>
            <a:endCxn id="160" idx="0"/>
          </p:cNvCxnSpPr>
          <p:nvPr/>
        </p:nvCxnSpPr>
        <p:spPr>
          <a:xfrm>
            <a:off x="7927236" y="1299259"/>
            <a:ext cx="613800" cy="9588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2" name="Google Shape;162;p5"/>
          <p:cNvCxnSpPr>
            <a:stCxn id="158" idx="2"/>
            <a:endCxn id="160" idx="2"/>
          </p:cNvCxnSpPr>
          <p:nvPr/>
        </p:nvCxnSpPr>
        <p:spPr>
          <a:xfrm rot="10800000" flipH="1">
            <a:off x="7951211" y="2974450"/>
            <a:ext cx="589800" cy="8802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3" name="Google Shape;163;p5"/>
          <p:cNvCxnSpPr>
            <a:stCxn id="157" idx="2"/>
            <a:endCxn id="160" idx="1"/>
          </p:cNvCxnSpPr>
          <p:nvPr/>
        </p:nvCxnSpPr>
        <p:spPr>
          <a:xfrm>
            <a:off x="7927236" y="2610744"/>
            <a:ext cx="158400" cy="54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46F6-9965-4F6A-9111-05BA5B3982A2}"/>
              </a:ext>
            </a:extLst>
          </p:cNvPr>
          <p:cNvSpPr>
            <a:spLocks noGrp="1"/>
          </p:cNvSpPr>
          <p:nvPr>
            <p:ph type="title"/>
          </p:nvPr>
        </p:nvSpPr>
        <p:spPr/>
        <p:txBody>
          <a:bodyPr/>
          <a:lstStyle/>
          <a:p>
            <a:pPr algn="ctr"/>
            <a:r>
              <a:rPr lang="en-US" dirty="0"/>
              <a:t>SCOPE OF THE PROJECT</a:t>
            </a:r>
          </a:p>
        </p:txBody>
      </p:sp>
      <p:sp>
        <p:nvSpPr>
          <p:cNvPr id="3" name="Text Placeholder 2">
            <a:extLst>
              <a:ext uri="{FF2B5EF4-FFF2-40B4-BE49-F238E27FC236}">
                <a16:creationId xmlns:a16="http://schemas.microsoft.com/office/drawing/2014/main" id="{C210147D-00A2-4F8D-AD6E-25E6ECA3FA45}"/>
              </a:ext>
            </a:extLst>
          </p:cNvPr>
          <p:cNvSpPr>
            <a:spLocks noGrp="1"/>
          </p:cNvSpPr>
          <p:nvPr>
            <p:ph type="body" idx="1"/>
          </p:nvPr>
        </p:nvSpPr>
        <p:spPr>
          <a:xfrm>
            <a:off x="2389238" y="1268361"/>
            <a:ext cx="6573227" cy="3420136"/>
          </a:xfrm>
        </p:spPr>
        <p:txBody>
          <a:bodyPr/>
          <a:lstStyle/>
          <a:p>
            <a:r>
              <a:rPr lang="en-US" sz="1800" dirty="0"/>
              <a:t>Analysis: Understanding the relationships of different variables</a:t>
            </a:r>
          </a:p>
          <a:p>
            <a:r>
              <a:rPr lang="en-US" sz="1800" dirty="0"/>
              <a:t>Goal: Prediction of Average Downhole Pressure</a:t>
            </a:r>
          </a:p>
        </p:txBody>
      </p:sp>
      <p:sp>
        <p:nvSpPr>
          <p:cNvPr id="4" name="Rectangle 3">
            <a:extLst>
              <a:ext uri="{FF2B5EF4-FFF2-40B4-BE49-F238E27FC236}">
                <a16:creationId xmlns:a16="http://schemas.microsoft.com/office/drawing/2014/main" id="{1997BEF2-875E-49D0-9E7B-BE5C0C6B46E4}"/>
              </a:ext>
            </a:extLst>
          </p:cNvPr>
          <p:cNvSpPr/>
          <p:nvPr/>
        </p:nvSpPr>
        <p:spPr>
          <a:xfrm>
            <a:off x="4635873" y="2104464"/>
            <a:ext cx="1371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A824395-DC65-4B5A-B6B6-334B9A91EA82}"/>
              </a:ext>
            </a:extLst>
          </p:cNvPr>
          <p:cNvCxnSpPr>
            <a:cxnSpLocks/>
            <a:stCxn id="9" idx="3"/>
            <a:endCxn id="4" idx="1"/>
          </p:cNvCxnSpPr>
          <p:nvPr/>
        </p:nvCxnSpPr>
        <p:spPr>
          <a:xfrm>
            <a:off x="3865056" y="2790264"/>
            <a:ext cx="770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271D1F1-C584-40E5-98F2-5D31E6A2AFD0}"/>
              </a:ext>
            </a:extLst>
          </p:cNvPr>
          <p:cNvSpPr/>
          <p:nvPr/>
        </p:nvSpPr>
        <p:spPr>
          <a:xfrm>
            <a:off x="2493456" y="2104464"/>
            <a:ext cx="1371600" cy="1371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t>
            </a:r>
          </a:p>
        </p:txBody>
      </p:sp>
      <p:sp>
        <p:nvSpPr>
          <p:cNvPr id="16" name="TextBox 15">
            <a:extLst>
              <a:ext uri="{FF2B5EF4-FFF2-40B4-BE49-F238E27FC236}">
                <a16:creationId xmlns:a16="http://schemas.microsoft.com/office/drawing/2014/main" id="{6A140490-C955-4A07-B99A-72992C73245C}"/>
              </a:ext>
            </a:extLst>
          </p:cNvPr>
          <p:cNvSpPr txBox="1"/>
          <p:nvPr/>
        </p:nvSpPr>
        <p:spPr>
          <a:xfrm>
            <a:off x="2649778" y="2310140"/>
            <a:ext cx="1102658" cy="738664"/>
          </a:xfrm>
          <a:prstGeom prst="rect">
            <a:avLst/>
          </a:prstGeom>
          <a:noFill/>
        </p:spPr>
        <p:txBody>
          <a:bodyPr wrap="square" rtlCol="0">
            <a:spAutoFit/>
          </a:bodyPr>
          <a:lstStyle/>
          <a:p>
            <a:r>
              <a:rPr lang="en-US" dirty="0"/>
              <a:t>Input Parameters</a:t>
            </a:r>
          </a:p>
          <a:p>
            <a:endParaRPr lang="en-US" dirty="0"/>
          </a:p>
        </p:txBody>
      </p:sp>
      <p:sp>
        <p:nvSpPr>
          <p:cNvPr id="17" name="TextBox 16">
            <a:extLst>
              <a:ext uri="{FF2B5EF4-FFF2-40B4-BE49-F238E27FC236}">
                <a16:creationId xmlns:a16="http://schemas.microsoft.com/office/drawing/2014/main" id="{167B58BC-7DBE-4930-9800-FAA29D03A2EE}"/>
              </a:ext>
            </a:extLst>
          </p:cNvPr>
          <p:cNvSpPr txBox="1"/>
          <p:nvPr/>
        </p:nvSpPr>
        <p:spPr>
          <a:xfrm>
            <a:off x="4798919" y="2272458"/>
            <a:ext cx="1001806" cy="738664"/>
          </a:xfrm>
          <a:prstGeom prst="rect">
            <a:avLst/>
          </a:prstGeom>
          <a:noFill/>
        </p:spPr>
        <p:txBody>
          <a:bodyPr wrap="square" rtlCol="0">
            <a:spAutoFit/>
          </a:bodyPr>
          <a:lstStyle/>
          <a:p>
            <a:pPr algn="ctr"/>
            <a:r>
              <a:rPr lang="en-US" dirty="0"/>
              <a:t>Machine Learning Model</a:t>
            </a:r>
          </a:p>
        </p:txBody>
      </p:sp>
      <p:sp>
        <p:nvSpPr>
          <p:cNvPr id="18" name="Rectangle: Rounded Corners 17">
            <a:extLst>
              <a:ext uri="{FF2B5EF4-FFF2-40B4-BE49-F238E27FC236}">
                <a16:creationId xmlns:a16="http://schemas.microsoft.com/office/drawing/2014/main" id="{7E2CE5E3-5CDA-4AFB-850C-DEF54B5EDB22}"/>
              </a:ext>
            </a:extLst>
          </p:cNvPr>
          <p:cNvSpPr/>
          <p:nvPr/>
        </p:nvSpPr>
        <p:spPr>
          <a:xfrm>
            <a:off x="6715125" y="2104464"/>
            <a:ext cx="1371600" cy="1371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p</a:t>
            </a:r>
          </a:p>
        </p:txBody>
      </p:sp>
      <p:sp>
        <p:nvSpPr>
          <p:cNvPr id="21" name="TextBox 20">
            <a:extLst>
              <a:ext uri="{FF2B5EF4-FFF2-40B4-BE49-F238E27FC236}">
                <a16:creationId xmlns:a16="http://schemas.microsoft.com/office/drawing/2014/main" id="{71BE562E-41D2-4805-87FC-DF5BBB9D6CF0}"/>
              </a:ext>
            </a:extLst>
          </p:cNvPr>
          <p:cNvSpPr txBox="1"/>
          <p:nvPr/>
        </p:nvSpPr>
        <p:spPr>
          <a:xfrm>
            <a:off x="6921873" y="2310140"/>
            <a:ext cx="1045509" cy="738664"/>
          </a:xfrm>
          <a:prstGeom prst="rect">
            <a:avLst/>
          </a:prstGeom>
          <a:noFill/>
        </p:spPr>
        <p:txBody>
          <a:bodyPr wrap="square" rtlCol="0">
            <a:spAutoFit/>
          </a:bodyPr>
          <a:lstStyle/>
          <a:p>
            <a:r>
              <a:rPr lang="en-US" dirty="0"/>
              <a:t>Target </a:t>
            </a:r>
          </a:p>
          <a:p>
            <a:r>
              <a:rPr lang="en-US" dirty="0"/>
              <a:t>Variable</a:t>
            </a:r>
          </a:p>
          <a:p>
            <a:endParaRPr lang="en-US" dirty="0"/>
          </a:p>
        </p:txBody>
      </p:sp>
      <p:sp>
        <p:nvSpPr>
          <p:cNvPr id="37" name="TextBox 36">
            <a:extLst>
              <a:ext uri="{FF2B5EF4-FFF2-40B4-BE49-F238E27FC236}">
                <a16:creationId xmlns:a16="http://schemas.microsoft.com/office/drawing/2014/main" id="{068C4ED1-D687-4C3D-9ADC-60B85D03F3B7}"/>
              </a:ext>
            </a:extLst>
          </p:cNvPr>
          <p:cNvSpPr txBox="1"/>
          <p:nvPr/>
        </p:nvSpPr>
        <p:spPr>
          <a:xfrm>
            <a:off x="2493456" y="3599008"/>
            <a:ext cx="1950798" cy="1354217"/>
          </a:xfrm>
          <a:prstGeom prst="rect">
            <a:avLst/>
          </a:prstGeom>
          <a:noFill/>
        </p:spPr>
        <p:txBody>
          <a:bodyPr wrap="square" rtlCol="0">
            <a:spAutoFit/>
          </a:bodyPr>
          <a:lstStyle/>
          <a:p>
            <a:r>
              <a:rPr lang="en-US" sz="900" dirty="0"/>
              <a:t>1.Average Choke Size</a:t>
            </a:r>
          </a:p>
          <a:p>
            <a:r>
              <a:rPr lang="en-US" sz="900" dirty="0"/>
              <a:t>2. Average Wellhead Pressure</a:t>
            </a:r>
          </a:p>
          <a:p>
            <a:r>
              <a:rPr lang="en-US" sz="900" dirty="0"/>
              <a:t>3. Average Wellhead Temperature</a:t>
            </a:r>
          </a:p>
          <a:p>
            <a:r>
              <a:rPr lang="en-US" sz="900" dirty="0"/>
              <a:t>4. Bore Oil Volume</a:t>
            </a:r>
          </a:p>
          <a:p>
            <a:r>
              <a:rPr lang="en-US" sz="900" dirty="0"/>
              <a:t>5. Bore Gas Volume</a:t>
            </a:r>
          </a:p>
          <a:p>
            <a:r>
              <a:rPr lang="en-US" sz="900" dirty="0"/>
              <a:t>6. Bore Water Volume</a:t>
            </a:r>
          </a:p>
          <a:p>
            <a:endParaRPr lang="en-US" dirty="0"/>
          </a:p>
          <a:p>
            <a:endParaRPr lang="en-US" dirty="0"/>
          </a:p>
        </p:txBody>
      </p:sp>
      <p:cxnSp>
        <p:nvCxnSpPr>
          <p:cNvPr id="42" name="Straight Arrow Connector 41">
            <a:extLst>
              <a:ext uri="{FF2B5EF4-FFF2-40B4-BE49-F238E27FC236}">
                <a16:creationId xmlns:a16="http://schemas.microsoft.com/office/drawing/2014/main" id="{9BF16E13-3ADE-41C3-91FE-C7617D3216ED}"/>
              </a:ext>
            </a:extLst>
          </p:cNvPr>
          <p:cNvCxnSpPr>
            <a:cxnSpLocks/>
            <a:stCxn id="4" idx="3"/>
          </p:cNvCxnSpPr>
          <p:nvPr/>
        </p:nvCxnSpPr>
        <p:spPr>
          <a:xfrm flipV="1">
            <a:off x="6007473" y="2788022"/>
            <a:ext cx="707652" cy="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00C95A7-CF33-412C-83B8-AA09713002BB}"/>
              </a:ext>
            </a:extLst>
          </p:cNvPr>
          <p:cNvSpPr txBox="1"/>
          <p:nvPr/>
        </p:nvSpPr>
        <p:spPr>
          <a:xfrm>
            <a:off x="6659802" y="3527649"/>
            <a:ext cx="1856669" cy="1769715"/>
          </a:xfrm>
          <a:prstGeom prst="rect">
            <a:avLst/>
          </a:prstGeom>
          <a:noFill/>
        </p:spPr>
        <p:txBody>
          <a:bodyPr wrap="square" rtlCol="0">
            <a:spAutoFit/>
          </a:bodyPr>
          <a:lstStyle/>
          <a:p>
            <a:r>
              <a:rPr lang="en-US" sz="900" dirty="0"/>
              <a:t>1.Average Downhole Pressure</a:t>
            </a:r>
          </a:p>
          <a:p>
            <a:endParaRPr lang="en-US" sz="900" dirty="0"/>
          </a:p>
          <a:p>
            <a:r>
              <a:rPr lang="en-US" sz="900" dirty="0"/>
              <a:t>BENEFITS:</a:t>
            </a:r>
          </a:p>
          <a:p>
            <a:pPr marL="228600" indent="-228600">
              <a:buAutoNum type="arabicPeriod"/>
            </a:pPr>
            <a:r>
              <a:rPr lang="en-US" sz="900" dirty="0"/>
              <a:t>Help forecasting the well potential during the life cycle of the well.</a:t>
            </a:r>
          </a:p>
          <a:p>
            <a:pPr marL="228600" indent="-228600">
              <a:buAutoNum type="arabicPeriod"/>
            </a:pPr>
            <a:r>
              <a:rPr lang="en-US" sz="900" dirty="0"/>
              <a:t>Provide information on pore pressure</a:t>
            </a:r>
          </a:p>
          <a:p>
            <a:endParaRPr lang="en-US" sz="900" dirty="0"/>
          </a:p>
          <a:p>
            <a:endParaRPr lang="en-US" dirty="0"/>
          </a:p>
          <a:p>
            <a:endParaRPr lang="en-US" dirty="0"/>
          </a:p>
        </p:txBody>
      </p:sp>
    </p:spTree>
    <p:extLst>
      <p:ext uri="{BB962C8B-B14F-4D97-AF65-F5344CB8AC3E}">
        <p14:creationId xmlns:p14="http://schemas.microsoft.com/office/powerpoint/2010/main" val="263848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345F-5F79-4C9B-8A2D-6BDD9DA10F41}"/>
              </a:ext>
            </a:extLst>
          </p:cNvPr>
          <p:cNvSpPr>
            <a:spLocks noGrp="1"/>
          </p:cNvSpPr>
          <p:nvPr>
            <p:ph type="title"/>
          </p:nvPr>
        </p:nvSpPr>
        <p:spPr/>
        <p:txBody>
          <a:bodyPr/>
          <a:lstStyle/>
          <a:p>
            <a:r>
              <a:rPr lang="en-US" dirty="0"/>
              <a:t>Parameters</a:t>
            </a:r>
          </a:p>
        </p:txBody>
      </p:sp>
      <p:sp>
        <p:nvSpPr>
          <p:cNvPr id="3" name="Text Placeholder 2">
            <a:extLst>
              <a:ext uri="{FF2B5EF4-FFF2-40B4-BE49-F238E27FC236}">
                <a16:creationId xmlns:a16="http://schemas.microsoft.com/office/drawing/2014/main" id="{5968051C-7235-4868-8DAA-5129FDD665E0}"/>
              </a:ext>
            </a:extLst>
          </p:cNvPr>
          <p:cNvSpPr>
            <a:spLocks noGrp="1"/>
          </p:cNvSpPr>
          <p:nvPr>
            <p:ph type="body" idx="1"/>
          </p:nvPr>
        </p:nvSpPr>
        <p:spPr>
          <a:xfrm>
            <a:off x="2389239" y="1268361"/>
            <a:ext cx="2649106" cy="3420136"/>
          </a:xfrm>
        </p:spPr>
        <p:txBody>
          <a:bodyPr/>
          <a:lstStyle/>
          <a:p>
            <a:r>
              <a:rPr lang="en-US" sz="1800" dirty="0"/>
              <a:t>Choke Size</a:t>
            </a:r>
          </a:p>
          <a:p>
            <a:r>
              <a:rPr lang="en-US" sz="1800" dirty="0"/>
              <a:t>Wellhead Pressure and Temperature</a:t>
            </a:r>
          </a:p>
          <a:p>
            <a:r>
              <a:rPr lang="en-US" sz="1800" dirty="0"/>
              <a:t>Downhole Pressure and Temperature</a:t>
            </a:r>
          </a:p>
          <a:p>
            <a:r>
              <a:rPr lang="en-US" sz="1800" dirty="0"/>
              <a:t>Production Output – Bore Volume of Oil, Gas      and Water</a:t>
            </a:r>
          </a:p>
        </p:txBody>
      </p:sp>
      <p:pic>
        <p:nvPicPr>
          <p:cNvPr id="18" name="Picture 17">
            <a:extLst>
              <a:ext uri="{FF2B5EF4-FFF2-40B4-BE49-F238E27FC236}">
                <a16:creationId xmlns:a16="http://schemas.microsoft.com/office/drawing/2014/main" id="{4D7845D0-F3F2-4628-89DA-34887328D6DE}"/>
              </a:ext>
            </a:extLst>
          </p:cNvPr>
          <p:cNvPicPr>
            <a:picLocks noChangeAspect="1"/>
          </p:cNvPicPr>
          <p:nvPr/>
        </p:nvPicPr>
        <p:blipFill>
          <a:blip r:embed="rId3"/>
          <a:stretch>
            <a:fillRect/>
          </a:stretch>
        </p:blipFill>
        <p:spPr>
          <a:xfrm>
            <a:off x="5166360" y="1131886"/>
            <a:ext cx="3813048" cy="2736026"/>
          </a:xfrm>
          <a:prstGeom prst="rect">
            <a:avLst/>
          </a:prstGeom>
        </p:spPr>
      </p:pic>
      <p:sp>
        <p:nvSpPr>
          <p:cNvPr id="19" name="TextBox 18">
            <a:extLst>
              <a:ext uri="{FF2B5EF4-FFF2-40B4-BE49-F238E27FC236}">
                <a16:creationId xmlns:a16="http://schemas.microsoft.com/office/drawing/2014/main" id="{DE370DEA-790B-4AC7-9581-699BEB600C57}"/>
              </a:ext>
            </a:extLst>
          </p:cNvPr>
          <p:cNvSpPr txBox="1"/>
          <p:nvPr/>
        </p:nvSpPr>
        <p:spPr>
          <a:xfrm>
            <a:off x="6446520" y="4070639"/>
            <a:ext cx="2057400" cy="215444"/>
          </a:xfrm>
          <a:prstGeom prst="rect">
            <a:avLst/>
          </a:prstGeom>
          <a:noFill/>
        </p:spPr>
        <p:txBody>
          <a:bodyPr wrap="square" rtlCol="0">
            <a:spAutoFit/>
          </a:bodyPr>
          <a:lstStyle/>
          <a:p>
            <a:r>
              <a:rPr lang="en-US" sz="800" dirty="0"/>
              <a:t>Fig; Typical Drop Pressure Profile</a:t>
            </a:r>
          </a:p>
        </p:txBody>
      </p:sp>
    </p:spTree>
    <p:extLst>
      <p:ext uri="{BB962C8B-B14F-4D97-AF65-F5344CB8AC3E}">
        <p14:creationId xmlns:p14="http://schemas.microsoft.com/office/powerpoint/2010/main" val="22541852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1861</Words>
  <Application>Microsoft Office PowerPoint</Application>
  <PresentationFormat>On-screen Show (16:9)</PresentationFormat>
  <Paragraphs>181</Paragraphs>
  <Slides>18</Slides>
  <Notes>15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Courier New</vt:lpstr>
      <vt:lpstr>Office Theme</vt:lpstr>
      <vt:lpstr>PREDICTION OF DOWNHOLE PRESSURE USING MACHINE LEARNING MODELS</vt:lpstr>
      <vt:lpstr>OBJECTIVE</vt:lpstr>
      <vt:lpstr>PowerPoint Presentation</vt:lpstr>
      <vt:lpstr>DATA INTRODUCTION</vt:lpstr>
      <vt:lpstr>FEATURE AND TARGET VARIABLES</vt:lpstr>
      <vt:lpstr>PowerPoint Presentation</vt:lpstr>
      <vt:lpstr>PROJECT WORKFLOW</vt:lpstr>
      <vt:lpstr>SCOPE OF THE PROJECT</vt:lpstr>
      <vt:lpstr>Parameters</vt:lpstr>
      <vt:lpstr>PowerPoint Presentation</vt:lpstr>
      <vt:lpstr>LASSO REGRESSION</vt:lpstr>
      <vt:lpstr>LASSO REGRESSION – GRID SEARCH CV</vt:lpstr>
      <vt:lpstr>PowerPoint Presentation</vt:lpstr>
      <vt:lpstr>RANDOM FOREST REGRESSION – RANDOMIZED SEARCH CV </vt:lpstr>
      <vt:lpstr>Neural Network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DOWNHOLE PRESSURE USING MACHINE LEARNING MODELS</dc:title>
  <dc:creator>RAKHI</dc:creator>
  <cp:lastModifiedBy>Sruthi Karicheri</cp:lastModifiedBy>
  <cp:revision>12</cp:revision>
  <dcterms:created xsi:type="dcterms:W3CDTF">2017-08-01T15:40:51Z</dcterms:created>
  <dcterms:modified xsi:type="dcterms:W3CDTF">2020-03-21T08:55:00Z</dcterms:modified>
</cp:coreProperties>
</file>